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6858000" cy="12192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D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0" autoAdjust="0"/>
    <p:restoredTop sz="94660"/>
  </p:normalViewPr>
  <p:slideViewPr>
    <p:cSldViewPr snapToGrid="0">
      <p:cViewPr varScale="1">
        <p:scale>
          <a:sx n="50" d="100"/>
          <a:sy n="50" d="100"/>
        </p:scale>
        <p:origin x="2635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5"/>
            <a:ext cx="2918621" cy="494813"/>
          </a:xfrm>
          <a:prstGeom prst="rect">
            <a:avLst/>
          </a:prstGeom>
        </p:spPr>
        <p:txBody>
          <a:bodyPr vert="horz" lIns="90586" tIns="45289" rIns="90586" bIns="4528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580" y="5"/>
            <a:ext cx="2918621" cy="494813"/>
          </a:xfrm>
          <a:prstGeom prst="rect">
            <a:avLst/>
          </a:prstGeom>
        </p:spPr>
        <p:txBody>
          <a:bodyPr vert="horz" lIns="90586" tIns="45289" rIns="90586" bIns="45289" rtlCol="0"/>
          <a:lstStyle>
            <a:lvl1pPr algn="r">
              <a:defRPr sz="1200"/>
            </a:lvl1pPr>
          </a:lstStyle>
          <a:p>
            <a:fld id="{A706E6B5-5C76-4A7A-8E7B-CFBE4941DF75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9" y="9371509"/>
            <a:ext cx="2918621" cy="494813"/>
          </a:xfrm>
          <a:prstGeom prst="rect">
            <a:avLst/>
          </a:prstGeom>
        </p:spPr>
        <p:txBody>
          <a:bodyPr vert="horz" lIns="90586" tIns="45289" rIns="90586" bIns="4528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580" y="9371509"/>
            <a:ext cx="2918621" cy="494813"/>
          </a:xfrm>
          <a:prstGeom prst="rect">
            <a:avLst/>
          </a:prstGeom>
        </p:spPr>
        <p:txBody>
          <a:bodyPr vert="horz" lIns="90586" tIns="45289" rIns="90586" bIns="45289" rtlCol="0" anchor="b"/>
          <a:lstStyle>
            <a:lvl1pPr algn="r">
              <a:defRPr sz="1200"/>
            </a:lvl1pPr>
          </a:lstStyle>
          <a:p>
            <a:fld id="{F73E7705-744D-4D8F-83B7-726BE86C2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960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5"/>
            <a:ext cx="2918621" cy="494813"/>
          </a:xfrm>
          <a:prstGeom prst="rect">
            <a:avLst/>
          </a:prstGeom>
        </p:spPr>
        <p:txBody>
          <a:bodyPr vert="horz" lIns="90586" tIns="45289" rIns="90586" bIns="4528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80" y="5"/>
            <a:ext cx="2918621" cy="494813"/>
          </a:xfrm>
          <a:prstGeom prst="rect">
            <a:avLst/>
          </a:prstGeom>
        </p:spPr>
        <p:txBody>
          <a:bodyPr vert="horz" lIns="90586" tIns="45289" rIns="90586" bIns="45289" rtlCol="0"/>
          <a:lstStyle>
            <a:lvl1pPr algn="r">
              <a:defRPr sz="1200"/>
            </a:lvl1pPr>
          </a:lstStyle>
          <a:p>
            <a:fld id="{EDB6C7F0-9873-4E7A-9735-531601554949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32050" y="1233488"/>
            <a:ext cx="18716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86" tIns="45289" rIns="90586" bIns="4528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4" y="4748001"/>
            <a:ext cx="5387982" cy="3884437"/>
          </a:xfrm>
          <a:prstGeom prst="rect">
            <a:avLst/>
          </a:prstGeom>
        </p:spPr>
        <p:txBody>
          <a:bodyPr vert="horz" lIns="90586" tIns="45289" rIns="90586" bIns="4528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9" y="9371509"/>
            <a:ext cx="2918621" cy="494813"/>
          </a:xfrm>
          <a:prstGeom prst="rect">
            <a:avLst/>
          </a:prstGeom>
        </p:spPr>
        <p:txBody>
          <a:bodyPr vert="horz" lIns="90586" tIns="45289" rIns="90586" bIns="4528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80" y="9371509"/>
            <a:ext cx="2918621" cy="494813"/>
          </a:xfrm>
          <a:prstGeom prst="rect">
            <a:avLst/>
          </a:prstGeom>
        </p:spPr>
        <p:txBody>
          <a:bodyPr vert="horz" lIns="90586" tIns="45289" rIns="90586" bIns="45289" rtlCol="0" anchor="b"/>
          <a:lstStyle>
            <a:lvl1pPr algn="r">
              <a:defRPr sz="1200"/>
            </a:lvl1pPr>
          </a:lstStyle>
          <a:p>
            <a:fld id="{37E6AC85-2CD7-4B0F-9CA2-364887561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156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6AC85-2CD7-4B0F-9CA2-364887561F2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705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A4716-5FB7-4CD0-8C81-4C8A2FCB7B08}" type="datetime1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998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0D1F-2FB7-44EC-BF81-0B46628A2C87}" type="datetime1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600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01BE-B394-4AE4-9566-A0B96ABCEB94}" type="datetime1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50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53AF-7E9D-4E1A-8D9F-178349E9E3EC}" type="datetime1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509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36041-49FE-40CB-87FE-37F7610ED42B}" type="datetime1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475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316E-D28D-4A60-976D-F184215D2184}" type="datetime1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14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67AD-7083-4390-B9CD-A250B8AF613A}" type="datetime1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0285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F9029-12AB-4E24-B8DD-E554D3F24D7E}" type="datetime1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514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4FFBF-ECFE-406D-9572-637406B0B305}" type="datetime1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153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C962-9289-4B19-966D-C8DCD367ECAA}" type="datetime1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509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DD14F-0056-4EA5-8FA0-6DC2D8AC7CEB}" type="datetime1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610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F56FD-2054-4EEF-B9DE-062468E10D70}" type="datetime1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3126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105593" y="939801"/>
            <a:ext cx="6667169" cy="10157673"/>
          </a:xfrm>
          <a:prstGeom prst="roundRect">
            <a:avLst>
              <a:gd name="adj" fmla="val 2602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3202"/>
          </a:p>
        </p:txBody>
      </p:sp>
      <p:sp>
        <p:nvSpPr>
          <p:cNvPr id="2" name="角丸四角形 1"/>
          <p:cNvSpPr/>
          <p:nvPr/>
        </p:nvSpPr>
        <p:spPr>
          <a:xfrm>
            <a:off x="-6694654" y="1585954"/>
            <a:ext cx="20299301" cy="9790258"/>
          </a:xfrm>
          <a:prstGeom prst="roundRect">
            <a:avLst>
              <a:gd name="adj" fmla="val 749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3202"/>
          </a:p>
        </p:txBody>
      </p:sp>
      <p:sp>
        <p:nvSpPr>
          <p:cNvPr id="11" name="角丸四角形 10"/>
          <p:cNvSpPr/>
          <p:nvPr/>
        </p:nvSpPr>
        <p:spPr>
          <a:xfrm>
            <a:off x="20355" y="1345930"/>
            <a:ext cx="6837643" cy="11163570"/>
          </a:xfrm>
          <a:prstGeom prst="roundRect">
            <a:avLst>
              <a:gd name="adj" fmla="val 442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1625599">
              <a:lnSpc>
                <a:spcPts val="18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　</a:t>
            </a:r>
            <a:r>
              <a:rPr lang="ja-JP" altLang="en-US" sz="12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飲食店等に対する要請　</a:t>
            </a:r>
            <a:r>
              <a:rPr lang="en-US" altLang="ja-JP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令和３年１０月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日～令和３年１０月２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日）</a:t>
            </a: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1450" indent="-171450" defTabSz="1625599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営業時間短縮要請</a:t>
            </a: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マスク飲食実施店認証店（</a:t>
            </a:r>
            <a:r>
              <a:rPr lang="en-US" altLang="ja-JP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）：５時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21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酒類の提供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は１１時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時）</a:t>
            </a: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マスク飲食実施店認証申請中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Wingdings" panose="05000000000000000000" pitchFamily="2" charset="2"/>
              </a:rPr>
              <a:t>：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５時～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酒類の提供は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時～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19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時３０分）</a:t>
            </a: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その他の店舗：５時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酒類の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提供禁止）</a:t>
            </a: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（</a:t>
            </a:r>
            <a:r>
              <a:rPr lang="en-US" altLang="ja-JP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）現地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確認の結果、認証条件を満たしていることを確認できた店舗を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含む</a:t>
            </a: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1450" indent="-171450" defTabSz="1625599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利用人数の制限</a:t>
            </a: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１組</a:t>
            </a:r>
            <a:r>
              <a:rPr lang="en-US" altLang="ja-JP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人以内または同居家族としてください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1450" indent="-171450" defTabSz="1625599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時短要請に応じていただいた店舗に対して協力金を交付します。</a:t>
            </a: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詳細は県ホームページに掲載される内容等を御確認ください。</a:t>
            </a: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1450" lvl="0" indent="-171450" defTabSz="990570">
              <a:buFont typeface="Arial" panose="020B0604020202020204" pitchFamily="34" charset="0"/>
              <a:buChar char="•"/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飲食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主として業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とする店舗における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カラオケ設備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の提供停止の要請（法第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24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条第９項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1450" lvl="0" indent="-171450" defTabSz="990570">
              <a:buFont typeface="Arial" panose="020B0604020202020204" pitchFamily="34" charset="0"/>
              <a:buChar char="•"/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感染防止対策の要請（</a:t>
            </a:r>
            <a:r>
              <a:rPr lang="ja-JP" altLang="en-US" sz="12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法</a:t>
            </a:r>
            <a:r>
              <a:rPr lang="en-US" altLang="ja-JP" sz="12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24</a:t>
            </a:r>
            <a:r>
              <a:rPr lang="ja-JP" altLang="en-US" sz="12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条第</a:t>
            </a:r>
            <a:r>
              <a:rPr lang="en-US" altLang="ja-JP" sz="12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</a:t>
            </a:r>
            <a:r>
              <a:rPr lang="ja-JP" altLang="en-US" sz="12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項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1450" lvl="0" indent="-171450" defTabSz="990570">
              <a:buFont typeface="Arial" panose="020B0604020202020204" pitchFamily="34" charset="0"/>
              <a:buChar char="•"/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ガイドライン遵守の要請（</a:t>
            </a:r>
            <a:r>
              <a:rPr lang="ja-JP" altLang="en-US" sz="12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法</a:t>
            </a:r>
            <a:r>
              <a:rPr lang="en-US" altLang="ja-JP" sz="12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24</a:t>
            </a:r>
            <a:r>
              <a:rPr lang="ja-JP" altLang="en-US" sz="12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条第</a:t>
            </a:r>
            <a:r>
              <a:rPr lang="en-US" altLang="ja-JP" sz="12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</a:t>
            </a:r>
            <a:r>
              <a:rPr lang="ja-JP" altLang="en-US" sz="12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項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r>
              <a:rPr lang="en-US" altLang="ja-JP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　大規模集客施設等に対する働きかけ</a:t>
            </a: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1450" indent="-171450" defTabSz="1625599">
              <a:buFont typeface="Arial" panose="020B0604020202020204" pitchFamily="34" charset="0"/>
              <a:buChar char="•"/>
            </a:pP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営業時間短縮の働きかけ（５時～２１時）</a:t>
            </a: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1450" indent="-171450" defTabSz="1625599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感染防止対策の</a:t>
            </a:r>
            <a:r>
              <a:rPr lang="ja-JP" altLang="en-US" sz="1200" dirty="0" smtClean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要請（法</a:t>
            </a:r>
            <a:r>
              <a:rPr lang="en-US" altLang="ja-JP" sz="1200" dirty="0" smtClean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24</a:t>
            </a:r>
            <a:r>
              <a:rPr lang="ja-JP" altLang="en-US" sz="12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条第</a:t>
            </a:r>
            <a:r>
              <a:rPr lang="en-US" altLang="ja-JP" sz="12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</a:t>
            </a:r>
            <a:r>
              <a:rPr lang="ja-JP" altLang="en-US" sz="12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項</a:t>
            </a:r>
            <a:r>
              <a:rPr lang="ja-JP" altLang="en-US" sz="1200" dirty="0" smtClean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en-US" altLang="ja-JP" sz="1200" dirty="0" smtClean="0">
              <a:solidFill>
                <a:schemeClr val="dk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r>
              <a:rPr lang="ja-JP" altLang="en-US" sz="12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200" dirty="0" smtClean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デパ地下含む</a:t>
            </a:r>
            <a:endParaRPr lang="en-US" altLang="ja-JP" sz="1200" dirty="0" smtClean="0">
              <a:solidFill>
                <a:schemeClr val="dk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1450" indent="-171450" defTabSz="1625599">
              <a:buFont typeface="Arial" panose="020B0604020202020204" pitchFamily="34" charset="0"/>
              <a:buChar char="•"/>
            </a:pPr>
            <a:r>
              <a:rPr lang="ja-JP" altLang="en-US" sz="1200" dirty="0" smtClean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酒類提供自粛（持ち込み含む）の働きかけ</a:t>
            </a: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BIZ UDPゴシック 本文"/>
                <a:ea typeface="BIZ UDPゴシック" panose="020B0400000000000000" pitchFamily="50" charset="-128"/>
              </a:rPr>
              <a:t>３　イベントの開催制限について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令和３年１０月１日～令和３年１０月３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日）</a:t>
            </a:r>
            <a:endParaRPr lang="en-US" altLang="ja-JP" sz="1200" dirty="0">
              <a:solidFill>
                <a:schemeClr val="tx1"/>
              </a:solidFill>
              <a:latin typeface="BIZ UDPゴシック 本文"/>
              <a:ea typeface="BIZ UDPゴシック" panose="020B0400000000000000" pitchFamily="50" charset="-128"/>
            </a:endParaRP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５時～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21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時までの営業時間短縮要請（法第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24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条第９項）</a:t>
            </a:r>
            <a:endParaRPr lang="ja-JP" altLang="en-US" sz="1200" dirty="0">
              <a:solidFill>
                <a:schemeClr val="tx1"/>
              </a:solidFill>
              <a:latin typeface="BIZ UDPゴシック 本文"/>
              <a:ea typeface="BIZ UDPゴシック" panose="020B0400000000000000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  <a:latin typeface="BIZ UDPゴシック 本文"/>
                <a:ea typeface="BIZ UDPゴシック" panose="020B0400000000000000" pitchFamily="50" charset="-128"/>
              </a:rPr>
              <a:t>人数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 本文"/>
                <a:ea typeface="BIZ UDPゴシック" panose="020B0400000000000000" pitchFamily="50" charset="-128"/>
              </a:rPr>
              <a:t>制限</a:t>
            </a:r>
            <a:endParaRPr lang="en-US" altLang="ja-JP" sz="1200" dirty="0">
              <a:solidFill>
                <a:schemeClr val="tx1"/>
              </a:solidFill>
              <a:latin typeface="BIZ UDPゴシック 本文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BIZ UDPゴシック 本文"/>
                <a:ea typeface="BIZ UDPゴシック" panose="020B0400000000000000" pitchFamily="50" charset="-128"/>
              </a:rPr>
              <a:t>　 下表の</a:t>
            </a:r>
            <a:r>
              <a:rPr lang="en-US" altLang="ja-JP" sz="1200" dirty="0">
                <a:solidFill>
                  <a:schemeClr val="tx1"/>
                </a:solidFill>
                <a:latin typeface="BIZ UDPゴシック 本文"/>
                <a:ea typeface="BIZ UDPゴシック" panose="020B0400000000000000" pitchFamily="50" charset="-128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BIZ UDPゴシック 本文"/>
                <a:ea typeface="BIZ UDPゴシック" panose="020B0400000000000000" pitchFamily="50" charset="-128"/>
              </a:rPr>
              <a:t>収容率</a:t>
            </a:r>
            <a:r>
              <a:rPr lang="en-US" altLang="ja-JP" sz="1200" dirty="0">
                <a:solidFill>
                  <a:schemeClr val="tx1"/>
                </a:solidFill>
                <a:latin typeface="BIZ UDPゴシック 本文"/>
                <a:ea typeface="BIZ UDPゴシック" panose="020B0400000000000000" pitchFamily="50" charset="-128"/>
              </a:rPr>
              <a:t>】</a:t>
            </a:r>
            <a:r>
              <a:rPr lang="ja-JP" altLang="en-US" sz="1200" dirty="0">
                <a:solidFill>
                  <a:schemeClr val="tx1"/>
                </a:solidFill>
                <a:latin typeface="BIZ UDPゴシック 本文"/>
                <a:ea typeface="BIZ UDPゴシック" panose="020B0400000000000000" pitchFamily="50" charset="-128"/>
              </a:rPr>
              <a:t>と</a:t>
            </a:r>
            <a:r>
              <a:rPr lang="en-US" altLang="ja-JP" sz="1200" dirty="0">
                <a:solidFill>
                  <a:schemeClr val="tx1"/>
                </a:solidFill>
                <a:latin typeface="BIZ UDPゴシック 本文"/>
                <a:ea typeface="BIZ UDPゴシック" panose="020B0400000000000000" pitchFamily="50" charset="-128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BIZ UDPゴシック 本文"/>
                <a:ea typeface="BIZ UDPゴシック" panose="020B0400000000000000" pitchFamily="50" charset="-128"/>
              </a:rPr>
              <a:t>人数上限</a:t>
            </a:r>
            <a:r>
              <a:rPr lang="en-US" altLang="ja-JP" sz="1200" dirty="0">
                <a:solidFill>
                  <a:schemeClr val="tx1"/>
                </a:solidFill>
                <a:latin typeface="BIZ UDPゴシック 本文"/>
                <a:ea typeface="BIZ UDPゴシック" panose="020B0400000000000000" pitchFamily="50" charset="-128"/>
              </a:rPr>
              <a:t>】</a:t>
            </a:r>
            <a:r>
              <a:rPr lang="ja-JP" altLang="en-US" sz="1200" dirty="0">
                <a:solidFill>
                  <a:schemeClr val="tx1"/>
                </a:solidFill>
                <a:latin typeface="BIZ UDPゴシック 本文"/>
                <a:ea typeface="BIZ UDPゴシック" panose="020B0400000000000000" pitchFamily="50" charset="-128"/>
              </a:rPr>
              <a:t>のいずれ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 本文"/>
                <a:ea typeface="BIZ UDPゴシック" panose="020B0400000000000000" pitchFamily="50" charset="-128"/>
              </a:rPr>
              <a:t>か</a:t>
            </a:r>
            <a:r>
              <a:rPr lang="ja-JP" altLang="en-US" sz="1200" dirty="0">
                <a:solidFill>
                  <a:schemeClr val="tx1"/>
                </a:solidFill>
                <a:latin typeface="BIZ UDPゴシック 本文"/>
                <a:ea typeface="BIZ UDPゴシック" panose="020B0400000000000000" pitchFamily="50" charset="-128"/>
              </a:rPr>
              <a:t>小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 本文"/>
                <a:ea typeface="BIZ UDPゴシック" panose="020B0400000000000000" pitchFamily="50" charset="-128"/>
              </a:rPr>
              <a:t>さい方</a:t>
            </a:r>
            <a:endParaRPr lang="ja-JP" altLang="en-US" sz="1200" dirty="0">
              <a:solidFill>
                <a:schemeClr val="tx1"/>
              </a:solidFill>
              <a:latin typeface="BIZ UDPゴシック 本文"/>
              <a:ea typeface="BIZ UDPゴシック" panose="020B0400000000000000" pitchFamily="50" charset="-128"/>
            </a:endParaRPr>
          </a:p>
          <a:p>
            <a:pPr defTabSz="1625599"/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endParaRPr lang="en-US" altLang="ja-JP" sz="1200" u="sng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endParaRPr lang="en-US" altLang="ja-JP" sz="1200" u="sng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endParaRPr lang="en-US" altLang="ja-JP" sz="1200" u="sng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endParaRPr lang="en-US" altLang="ja-JP" sz="1200" u="sng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1450" lvl="0" indent="-171450" defTabSz="990570">
              <a:buFont typeface="Arial" panose="020B0604020202020204" pitchFamily="34" charset="0"/>
              <a:buChar char="•"/>
              <a:defRPr/>
            </a:pPr>
            <a:r>
              <a:rPr lang="ja-JP" altLang="en-US" sz="12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イベント主催者等へのガイドライン遵守要請（法第</a:t>
            </a:r>
            <a:r>
              <a:rPr lang="en-US" altLang="ja-JP" sz="12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24</a:t>
            </a:r>
            <a:r>
              <a:rPr lang="ja-JP" altLang="en-US" sz="12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条第９項）</a:t>
            </a:r>
          </a:p>
          <a:p>
            <a:pPr marL="171450" lvl="0" indent="-171450" defTabSz="990570">
              <a:buFont typeface="Arial" panose="020B0604020202020204" pitchFamily="34" charset="0"/>
              <a:buChar char="•"/>
              <a:defRPr/>
            </a:pPr>
            <a:r>
              <a:rPr lang="ja-JP" altLang="en-US" sz="12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入場者の感染防止のための整理誘導</a:t>
            </a:r>
            <a:r>
              <a:rPr lang="en-US" altLang="ja-JP" sz="12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2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働きかけ</a:t>
            </a:r>
            <a:r>
              <a:rPr lang="en-US" altLang="ja-JP" sz="1200" dirty="0" smtClean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 marL="171450" lvl="0" indent="-171450" defTabSz="990570">
              <a:buFont typeface="Arial" panose="020B0604020202020204" pitchFamily="34" charset="0"/>
              <a:buChar char="•"/>
              <a:defRPr/>
            </a:pPr>
            <a:r>
              <a:rPr lang="ja-JP" altLang="en-US" sz="1200" dirty="0" smtClean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酒類提供自粛（持ち込み含む）</a:t>
            </a:r>
            <a:r>
              <a:rPr lang="en-US" altLang="ja-JP" sz="1200" dirty="0" smtClean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200" dirty="0" smtClean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働きかけ</a:t>
            </a:r>
            <a:r>
              <a:rPr lang="en-US" altLang="ja-JP" sz="1200" dirty="0" smtClean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990570"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）既存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販売分については適用しない</a:t>
            </a: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990570">
              <a:defRPr/>
            </a:pP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990570">
              <a:defRPr/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　イベントのチケット事前販売について</a:t>
            </a: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1450" indent="-171450" defTabSz="990570">
              <a:buFont typeface="Arial" panose="020B0604020202020204" pitchFamily="34" charset="0"/>
              <a:buChar char="•"/>
              <a:defRPr/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令和３年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月１日から令和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月３１日までに開催するイベントの事前販売を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10,000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人上限とするよう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働きかけ</a:t>
            </a: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990570">
              <a:defRPr/>
            </a:pP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　その他</a:t>
            </a: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企業における在宅勤務等の推進</a:t>
            </a: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飲食を主としていない店舗において、カラオケ設備を提供する場合の感染防止対策の徹底</a:t>
            </a: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混雑回避のための整理及び誘導等、基本的感染防止対策の実施及び業界別ガイドラインの遵守（法第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24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条第９項）</a:t>
            </a: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800"/>
              </a:lnSpc>
            </a:pPr>
            <a:endParaRPr lang="en-US" altLang="ja-JP" sz="1100" dirty="0">
              <a:solidFill>
                <a:schemeClr val="tx1"/>
              </a:solidFill>
              <a:latin typeface="BIZ UDPゴシック 本文"/>
              <a:ea typeface="BIZ UDPゴシック" panose="020B0400000000000000" pitchFamily="50" charset="-128"/>
            </a:endParaRPr>
          </a:p>
          <a:p>
            <a:pPr defTabSz="1625599"/>
            <a:endParaRPr lang="en-US" altLang="ja-JP" sz="1200" u="sng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endParaRPr lang="en-US" altLang="ja-JP" sz="1200" u="sng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endParaRPr lang="en-US" altLang="ja-JP" sz="1200" u="sng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endParaRPr lang="en-US" altLang="ja-JP" sz="1200" u="sng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endParaRPr lang="en-US" altLang="ja-JP" sz="1200" u="sng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endParaRPr lang="en-US" altLang="ja-JP" sz="1200" u="sng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105589" y="985379"/>
            <a:ext cx="6630362" cy="290258"/>
            <a:chOff x="136320" y="953348"/>
            <a:chExt cx="6630362" cy="360705"/>
          </a:xfrm>
        </p:grpSpPr>
        <p:sp>
          <p:nvSpPr>
            <p:cNvPr id="19" name="正方形/長方形 18"/>
            <p:cNvSpPr/>
            <p:nvPr/>
          </p:nvSpPr>
          <p:spPr>
            <a:xfrm>
              <a:off x="204772" y="975121"/>
              <a:ext cx="6561910" cy="3341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625599"/>
              <a:endParaRPr lang="ja-JP" altLang="en-US" sz="3202">
                <a:solidFill>
                  <a:prstClr val="white"/>
                </a:solidFill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136320" y="953348"/>
              <a:ext cx="6630361" cy="3607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625599"/>
              <a:r>
                <a:rPr lang="ja-JP" altLang="en-US" sz="1600" dirty="0">
                  <a:solidFill>
                    <a:prstClr val="white"/>
                  </a:solidFill>
                </a:rPr>
                <a:t>事業者の</a:t>
              </a:r>
              <a:r>
                <a:rPr lang="ja-JP" altLang="en-US" sz="1600" dirty="0" smtClean="0">
                  <a:solidFill>
                    <a:prstClr val="white"/>
                  </a:solidFill>
                </a:rPr>
                <a:t>皆様へ</a:t>
              </a:r>
              <a:endParaRPr lang="ja-JP" altLang="en-US" sz="1200" dirty="0">
                <a:solidFill>
                  <a:prstClr val="white"/>
                </a:solidFill>
              </a:endParaRPr>
            </a:p>
          </p:txBody>
        </p:sp>
      </p:grpSp>
      <p:pic>
        <p:nvPicPr>
          <p:cNvPr id="21" name="図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041" y="6556060"/>
            <a:ext cx="6521371" cy="1660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75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6004</TotalTime>
  <Words>7</Words>
  <Application>Microsoft Office PowerPoint</Application>
  <PresentationFormat>ワイド画面</PresentationFormat>
  <Paragraphs>52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BIZ UDPゴシック 本文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373</cp:revision>
  <cp:lastPrinted>2021-09-28T10:29:31Z</cp:lastPrinted>
  <dcterms:created xsi:type="dcterms:W3CDTF">2020-12-13T02:03:09Z</dcterms:created>
  <dcterms:modified xsi:type="dcterms:W3CDTF">2021-09-28T11:17:46Z</dcterms:modified>
</cp:coreProperties>
</file>