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09" autoAdjust="0"/>
  </p:normalViewPr>
  <p:slideViewPr>
    <p:cSldViewPr snapToGrid="0">
      <p:cViewPr varScale="1">
        <p:scale>
          <a:sx n="45" d="100"/>
          <a:sy n="45" d="100"/>
        </p:scale>
        <p:origin x="2220"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017B81-8119-469B-91B9-72AE1D7B728F}" type="datetimeFigureOut">
              <a:rPr kumimoji="1" lang="ja-JP" altLang="en-US" smtClean="0"/>
              <a:t>2020/6/4</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04D905-D86F-4220-A77F-AE7DBF25B348}" type="slidenum">
              <a:rPr kumimoji="1" lang="ja-JP" altLang="en-US" smtClean="0"/>
              <a:t>‹#›</a:t>
            </a:fld>
            <a:endParaRPr kumimoji="1" lang="ja-JP" altLang="en-US"/>
          </a:p>
        </p:txBody>
      </p:sp>
    </p:spTree>
    <p:extLst>
      <p:ext uri="{BB962C8B-B14F-4D97-AF65-F5344CB8AC3E}">
        <p14:creationId xmlns:p14="http://schemas.microsoft.com/office/powerpoint/2010/main" val="3527620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704D905-D86F-4220-A77F-AE7DBF25B348}" type="slidenum">
              <a:rPr kumimoji="1" lang="ja-JP" altLang="en-US" smtClean="0"/>
              <a:t>1</a:t>
            </a:fld>
            <a:endParaRPr kumimoji="1" lang="ja-JP" altLang="en-US"/>
          </a:p>
        </p:txBody>
      </p:sp>
    </p:spTree>
    <p:extLst>
      <p:ext uri="{BB962C8B-B14F-4D97-AF65-F5344CB8AC3E}">
        <p14:creationId xmlns:p14="http://schemas.microsoft.com/office/powerpoint/2010/main" val="4236440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2704D905-D86F-4220-A77F-AE7DBF25B348}" type="slidenum">
              <a:rPr kumimoji="1" lang="ja-JP" altLang="en-US" smtClean="0"/>
              <a:t>2</a:t>
            </a:fld>
            <a:endParaRPr kumimoji="1" lang="ja-JP" altLang="en-US"/>
          </a:p>
        </p:txBody>
      </p:sp>
    </p:spTree>
    <p:extLst>
      <p:ext uri="{BB962C8B-B14F-4D97-AF65-F5344CB8AC3E}">
        <p14:creationId xmlns:p14="http://schemas.microsoft.com/office/powerpoint/2010/main" val="3326031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205EA-648A-42AC-B0D0-171F12D90074}"/>
              </a:ext>
            </a:extLst>
          </p:cNvPr>
          <p:cNvSpPr>
            <a:spLocks noGrp="1"/>
          </p:cNvSpPr>
          <p:nvPr>
            <p:ph type="ctrTitle"/>
          </p:nvPr>
        </p:nvSpPr>
        <p:spPr>
          <a:xfrm>
            <a:off x="857250" y="1621191"/>
            <a:ext cx="5143500" cy="3448756"/>
          </a:xfrm>
        </p:spPr>
        <p:txBody>
          <a:bodyPr anchor="b"/>
          <a:lstStyle>
            <a:lvl1pPr algn="ctr">
              <a:defRPr sz="8666"/>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FDA4893-7902-4814-9702-CE4CF65A325B}"/>
              </a:ext>
            </a:extLst>
          </p:cNvPr>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1289F73-E273-4911-B590-DB1EA37525F1}"/>
              </a:ext>
            </a:extLst>
          </p:cNvPr>
          <p:cNvSpPr>
            <a:spLocks noGrp="1"/>
          </p:cNvSpPr>
          <p:nvPr>
            <p:ph type="dt" sz="half" idx="10"/>
          </p:nvPr>
        </p:nvSpPr>
        <p:spPr/>
        <p:txBody>
          <a:bodyPr/>
          <a:lstStyle/>
          <a:p>
            <a:fld id="{A3AB5E5B-B1D7-4567-A079-A573187178E3}" type="datetimeFigureOut">
              <a:rPr kumimoji="1" lang="ja-JP" altLang="en-US" smtClean="0"/>
              <a:t>2020/6/4</a:t>
            </a:fld>
            <a:endParaRPr kumimoji="1" lang="ja-JP" altLang="en-US"/>
          </a:p>
        </p:txBody>
      </p:sp>
      <p:sp>
        <p:nvSpPr>
          <p:cNvPr id="5" name="フッター プレースホルダー 4">
            <a:extLst>
              <a:ext uri="{FF2B5EF4-FFF2-40B4-BE49-F238E27FC236}">
                <a16:creationId xmlns:a16="http://schemas.microsoft.com/office/drawing/2014/main" id="{87B29AE1-E9A4-4771-A27D-33759BD48D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9B2D99-A7F3-4468-B7FE-1EA93126C819}"/>
              </a:ext>
            </a:extLst>
          </p:cNvPr>
          <p:cNvSpPr>
            <a:spLocks noGrp="1"/>
          </p:cNvSpPr>
          <p:nvPr>
            <p:ph type="sldNum" sz="quarter" idx="12"/>
          </p:nvPr>
        </p:nvSpPr>
        <p:spPr/>
        <p:txBody>
          <a:bodyPr/>
          <a:lstStyle/>
          <a:p>
            <a:fld id="{62D97521-D517-4FC0-99CD-95322AB1E4A1}" type="slidenum">
              <a:rPr kumimoji="1" lang="ja-JP" altLang="en-US" smtClean="0"/>
              <a:t>‹#›</a:t>
            </a:fld>
            <a:endParaRPr kumimoji="1" lang="ja-JP" altLang="en-US"/>
          </a:p>
        </p:txBody>
      </p:sp>
    </p:spTree>
    <p:extLst>
      <p:ext uri="{BB962C8B-B14F-4D97-AF65-F5344CB8AC3E}">
        <p14:creationId xmlns:p14="http://schemas.microsoft.com/office/powerpoint/2010/main" val="738385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A5D7DE-2CA0-46E6-82B6-53F8968FE97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DB3D6D0-4CC7-4314-A1C1-533839E20BE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74819F-113E-4E48-B91C-BF7CBAD063B9}"/>
              </a:ext>
            </a:extLst>
          </p:cNvPr>
          <p:cNvSpPr>
            <a:spLocks noGrp="1"/>
          </p:cNvSpPr>
          <p:nvPr>
            <p:ph type="dt" sz="half" idx="10"/>
          </p:nvPr>
        </p:nvSpPr>
        <p:spPr/>
        <p:txBody>
          <a:bodyPr/>
          <a:lstStyle/>
          <a:p>
            <a:fld id="{A3AB5E5B-B1D7-4567-A079-A573187178E3}" type="datetimeFigureOut">
              <a:rPr kumimoji="1" lang="ja-JP" altLang="en-US" smtClean="0"/>
              <a:t>2020/6/4</a:t>
            </a:fld>
            <a:endParaRPr kumimoji="1" lang="ja-JP" altLang="en-US"/>
          </a:p>
        </p:txBody>
      </p:sp>
      <p:sp>
        <p:nvSpPr>
          <p:cNvPr id="5" name="フッター プレースホルダー 4">
            <a:extLst>
              <a:ext uri="{FF2B5EF4-FFF2-40B4-BE49-F238E27FC236}">
                <a16:creationId xmlns:a16="http://schemas.microsoft.com/office/drawing/2014/main" id="{85996495-6F7B-4833-ACFA-9DA6EF24E1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1AFF7E-5D45-4C94-9889-79C0A117D118}"/>
              </a:ext>
            </a:extLst>
          </p:cNvPr>
          <p:cNvSpPr>
            <a:spLocks noGrp="1"/>
          </p:cNvSpPr>
          <p:nvPr>
            <p:ph type="sldNum" sz="quarter" idx="12"/>
          </p:nvPr>
        </p:nvSpPr>
        <p:spPr/>
        <p:txBody>
          <a:bodyPr/>
          <a:lstStyle/>
          <a:p>
            <a:fld id="{62D97521-D517-4FC0-99CD-95322AB1E4A1}" type="slidenum">
              <a:rPr kumimoji="1" lang="ja-JP" altLang="en-US" smtClean="0"/>
              <a:t>‹#›</a:t>
            </a:fld>
            <a:endParaRPr kumimoji="1" lang="ja-JP" altLang="en-US"/>
          </a:p>
        </p:txBody>
      </p:sp>
    </p:spTree>
    <p:extLst>
      <p:ext uri="{BB962C8B-B14F-4D97-AF65-F5344CB8AC3E}">
        <p14:creationId xmlns:p14="http://schemas.microsoft.com/office/powerpoint/2010/main" val="2297055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BBAFF79-BF62-48A9-AD02-0D1C0EFD1E32}"/>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8DCDBC5-5298-4952-9325-55A2797B7EAB}"/>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EC38530-C497-42BB-BBF9-F9687AC2A539}"/>
              </a:ext>
            </a:extLst>
          </p:cNvPr>
          <p:cNvSpPr>
            <a:spLocks noGrp="1"/>
          </p:cNvSpPr>
          <p:nvPr>
            <p:ph type="dt" sz="half" idx="10"/>
          </p:nvPr>
        </p:nvSpPr>
        <p:spPr/>
        <p:txBody>
          <a:bodyPr/>
          <a:lstStyle/>
          <a:p>
            <a:fld id="{A3AB5E5B-B1D7-4567-A079-A573187178E3}" type="datetimeFigureOut">
              <a:rPr kumimoji="1" lang="ja-JP" altLang="en-US" smtClean="0"/>
              <a:t>2020/6/4</a:t>
            </a:fld>
            <a:endParaRPr kumimoji="1" lang="ja-JP" altLang="en-US"/>
          </a:p>
        </p:txBody>
      </p:sp>
      <p:sp>
        <p:nvSpPr>
          <p:cNvPr id="5" name="フッター プレースホルダー 4">
            <a:extLst>
              <a:ext uri="{FF2B5EF4-FFF2-40B4-BE49-F238E27FC236}">
                <a16:creationId xmlns:a16="http://schemas.microsoft.com/office/drawing/2014/main" id="{DD93764A-8836-49AC-A49B-5A9E69004E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A4E6CA-F2F2-4CC3-8EF7-91875ABCD487}"/>
              </a:ext>
            </a:extLst>
          </p:cNvPr>
          <p:cNvSpPr>
            <a:spLocks noGrp="1"/>
          </p:cNvSpPr>
          <p:nvPr>
            <p:ph type="sldNum" sz="quarter" idx="12"/>
          </p:nvPr>
        </p:nvSpPr>
        <p:spPr/>
        <p:txBody>
          <a:bodyPr/>
          <a:lstStyle/>
          <a:p>
            <a:fld id="{62D97521-D517-4FC0-99CD-95322AB1E4A1}" type="slidenum">
              <a:rPr kumimoji="1" lang="ja-JP" altLang="en-US" smtClean="0"/>
              <a:t>‹#›</a:t>
            </a:fld>
            <a:endParaRPr kumimoji="1" lang="ja-JP" altLang="en-US"/>
          </a:p>
        </p:txBody>
      </p:sp>
    </p:spTree>
    <p:extLst>
      <p:ext uri="{BB962C8B-B14F-4D97-AF65-F5344CB8AC3E}">
        <p14:creationId xmlns:p14="http://schemas.microsoft.com/office/powerpoint/2010/main" val="120747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BB2A72-BB64-4E57-BD29-DF570733132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36615E4-FC95-4D37-A4A9-DC354D3FF85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EF724E4-D4B4-4276-A970-0ADACD03C118}"/>
              </a:ext>
            </a:extLst>
          </p:cNvPr>
          <p:cNvSpPr>
            <a:spLocks noGrp="1"/>
          </p:cNvSpPr>
          <p:nvPr>
            <p:ph type="dt" sz="half" idx="10"/>
          </p:nvPr>
        </p:nvSpPr>
        <p:spPr/>
        <p:txBody>
          <a:bodyPr/>
          <a:lstStyle/>
          <a:p>
            <a:fld id="{A3AB5E5B-B1D7-4567-A079-A573187178E3}" type="datetimeFigureOut">
              <a:rPr kumimoji="1" lang="ja-JP" altLang="en-US" smtClean="0"/>
              <a:t>2020/6/4</a:t>
            </a:fld>
            <a:endParaRPr kumimoji="1" lang="ja-JP" altLang="en-US"/>
          </a:p>
        </p:txBody>
      </p:sp>
      <p:sp>
        <p:nvSpPr>
          <p:cNvPr id="5" name="フッター プレースホルダー 4">
            <a:extLst>
              <a:ext uri="{FF2B5EF4-FFF2-40B4-BE49-F238E27FC236}">
                <a16:creationId xmlns:a16="http://schemas.microsoft.com/office/drawing/2014/main" id="{2E8F8BDF-B42F-4CDA-A145-7F66EA88AA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211170F-7727-490F-8C3B-1024B7EEF1EF}"/>
              </a:ext>
            </a:extLst>
          </p:cNvPr>
          <p:cNvSpPr>
            <a:spLocks noGrp="1"/>
          </p:cNvSpPr>
          <p:nvPr>
            <p:ph type="sldNum" sz="quarter" idx="12"/>
          </p:nvPr>
        </p:nvSpPr>
        <p:spPr/>
        <p:txBody>
          <a:bodyPr/>
          <a:lstStyle/>
          <a:p>
            <a:fld id="{62D97521-D517-4FC0-99CD-95322AB1E4A1}" type="slidenum">
              <a:rPr kumimoji="1" lang="ja-JP" altLang="en-US" smtClean="0"/>
              <a:t>‹#›</a:t>
            </a:fld>
            <a:endParaRPr kumimoji="1" lang="ja-JP" altLang="en-US"/>
          </a:p>
        </p:txBody>
      </p:sp>
    </p:spTree>
    <p:extLst>
      <p:ext uri="{BB962C8B-B14F-4D97-AF65-F5344CB8AC3E}">
        <p14:creationId xmlns:p14="http://schemas.microsoft.com/office/powerpoint/2010/main" val="448792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C47EE2-5E9C-49B5-8EC5-ACFF45364F89}"/>
              </a:ext>
            </a:extLst>
          </p:cNvPr>
          <p:cNvSpPr>
            <a:spLocks noGrp="1"/>
          </p:cNvSpPr>
          <p:nvPr>
            <p:ph type="title"/>
          </p:nvPr>
        </p:nvSpPr>
        <p:spPr>
          <a:xfrm>
            <a:off x="467916" y="2469624"/>
            <a:ext cx="5915025" cy="4120620"/>
          </a:xfrm>
        </p:spPr>
        <p:txBody>
          <a:bodyPr anchor="b"/>
          <a:lstStyle>
            <a:lvl1pPr>
              <a:defRPr sz="8666"/>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F12BF8A-C4B6-47C4-8520-0F784B1E1272}"/>
              </a:ext>
            </a:extLst>
          </p:cNvPr>
          <p:cNvSpPr>
            <a:spLocks noGrp="1"/>
          </p:cNvSpPr>
          <p:nvPr>
            <p:ph type="body" idx="1"/>
          </p:nvPr>
        </p:nvSpPr>
        <p:spPr>
          <a:xfrm>
            <a:off x="467916" y="6629226"/>
            <a:ext cx="5915025" cy="2166937"/>
          </a:xfrm>
        </p:spPr>
        <p:txBody>
          <a:bodyPr/>
          <a:lstStyle>
            <a:lvl1pPr marL="0" indent="0">
              <a:buNone/>
              <a:defRPr sz="3467">
                <a:solidFill>
                  <a:schemeClr val="tx1">
                    <a:tint val="75000"/>
                  </a:schemeClr>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302197A-2005-41B5-9F6B-8C1221EAEB26}"/>
              </a:ext>
            </a:extLst>
          </p:cNvPr>
          <p:cNvSpPr>
            <a:spLocks noGrp="1"/>
          </p:cNvSpPr>
          <p:nvPr>
            <p:ph type="dt" sz="half" idx="10"/>
          </p:nvPr>
        </p:nvSpPr>
        <p:spPr/>
        <p:txBody>
          <a:bodyPr/>
          <a:lstStyle/>
          <a:p>
            <a:fld id="{A3AB5E5B-B1D7-4567-A079-A573187178E3}" type="datetimeFigureOut">
              <a:rPr kumimoji="1" lang="ja-JP" altLang="en-US" smtClean="0"/>
              <a:t>2020/6/4</a:t>
            </a:fld>
            <a:endParaRPr kumimoji="1" lang="ja-JP" altLang="en-US"/>
          </a:p>
        </p:txBody>
      </p:sp>
      <p:sp>
        <p:nvSpPr>
          <p:cNvPr id="5" name="フッター プレースホルダー 4">
            <a:extLst>
              <a:ext uri="{FF2B5EF4-FFF2-40B4-BE49-F238E27FC236}">
                <a16:creationId xmlns:a16="http://schemas.microsoft.com/office/drawing/2014/main" id="{FC279316-BBE9-4695-B8EE-A48C36549BA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D5E0B3B-1D0A-428F-852E-460301590963}"/>
              </a:ext>
            </a:extLst>
          </p:cNvPr>
          <p:cNvSpPr>
            <a:spLocks noGrp="1"/>
          </p:cNvSpPr>
          <p:nvPr>
            <p:ph type="sldNum" sz="quarter" idx="12"/>
          </p:nvPr>
        </p:nvSpPr>
        <p:spPr/>
        <p:txBody>
          <a:bodyPr/>
          <a:lstStyle/>
          <a:p>
            <a:fld id="{62D97521-D517-4FC0-99CD-95322AB1E4A1}" type="slidenum">
              <a:rPr kumimoji="1" lang="ja-JP" altLang="en-US" smtClean="0"/>
              <a:t>‹#›</a:t>
            </a:fld>
            <a:endParaRPr kumimoji="1" lang="ja-JP" altLang="en-US"/>
          </a:p>
        </p:txBody>
      </p:sp>
    </p:spTree>
    <p:extLst>
      <p:ext uri="{BB962C8B-B14F-4D97-AF65-F5344CB8AC3E}">
        <p14:creationId xmlns:p14="http://schemas.microsoft.com/office/powerpoint/2010/main" val="111625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062A0B-A929-41E3-B140-199C39B471C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FC62CAE-7D13-47B2-8411-3DF3EA92ED63}"/>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A3539AA-FCC9-4ACB-9CB6-74F7AFAE03DF}"/>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942FC1E-508B-4D04-8CB1-4780AEE11C56}"/>
              </a:ext>
            </a:extLst>
          </p:cNvPr>
          <p:cNvSpPr>
            <a:spLocks noGrp="1"/>
          </p:cNvSpPr>
          <p:nvPr>
            <p:ph type="dt" sz="half" idx="10"/>
          </p:nvPr>
        </p:nvSpPr>
        <p:spPr/>
        <p:txBody>
          <a:bodyPr/>
          <a:lstStyle/>
          <a:p>
            <a:fld id="{A3AB5E5B-B1D7-4567-A079-A573187178E3}" type="datetimeFigureOut">
              <a:rPr kumimoji="1" lang="ja-JP" altLang="en-US" smtClean="0"/>
              <a:t>2020/6/4</a:t>
            </a:fld>
            <a:endParaRPr kumimoji="1" lang="ja-JP" altLang="en-US"/>
          </a:p>
        </p:txBody>
      </p:sp>
      <p:sp>
        <p:nvSpPr>
          <p:cNvPr id="6" name="フッター プレースホルダー 5">
            <a:extLst>
              <a:ext uri="{FF2B5EF4-FFF2-40B4-BE49-F238E27FC236}">
                <a16:creationId xmlns:a16="http://schemas.microsoft.com/office/drawing/2014/main" id="{A65219E7-B10F-4E9F-9956-660D85778F2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B329AFF-555B-4C35-B134-D80DE451C643}"/>
              </a:ext>
            </a:extLst>
          </p:cNvPr>
          <p:cNvSpPr>
            <a:spLocks noGrp="1"/>
          </p:cNvSpPr>
          <p:nvPr>
            <p:ph type="sldNum" sz="quarter" idx="12"/>
          </p:nvPr>
        </p:nvSpPr>
        <p:spPr/>
        <p:txBody>
          <a:bodyPr/>
          <a:lstStyle/>
          <a:p>
            <a:fld id="{62D97521-D517-4FC0-99CD-95322AB1E4A1}" type="slidenum">
              <a:rPr kumimoji="1" lang="ja-JP" altLang="en-US" smtClean="0"/>
              <a:t>‹#›</a:t>
            </a:fld>
            <a:endParaRPr kumimoji="1" lang="ja-JP" altLang="en-US"/>
          </a:p>
        </p:txBody>
      </p:sp>
    </p:spTree>
    <p:extLst>
      <p:ext uri="{BB962C8B-B14F-4D97-AF65-F5344CB8AC3E}">
        <p14:creationId xmlns:p14="http://schemas.microsoft.com/office/powerpoint/2010/main" val="168878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B64C09-D7C4-408B-BBD7-B51EF62DB56C}"/>
              </a:ext>
            </a:extLst>
          </p:cNvPr>
          <p:cNvSpPr>
            <a:spLocks noGrp="1"/>
          </p:cNvSpPr>
          <p:nvPr>
            <p:ph type="title"/>
          </p:nvPr>
        </p:nvSpPr>
        <p:spPr>
          <a:xfrm>
            <a:off x="472381" y="527405"/>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C82A77-22E6-4CDA-B577-738A89F21D56}"/>
              </a:ext>
            </a:extLst>
          </p:cNvPr>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D98C9FB-2040-41DF-B800-A53BFD032980}"/>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BADA4D2-3DBE-49FD-8F6F-F5E9A9725B48}"/>
              </a:ext>
            </a:extLst>
          </p:cNvPr>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2060487-0FDB-4B95-A974-53B58E8DB8FD}"/>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7A72D2F-1356-42B0-809C-D24FC6A13EA4}"/>
              </a:ext>
            </a:extLst>
          </p:cNvPr>
          <p:cNvSpPr>
            <a:spLocks noGrp="1"/>
          </p:cNvSpPr>
          <p:nvPr>
            <p:ph type="dt" sz="half" idx="10"/>
          </p:nvPr>
        </p:nvSpPr>
        <p:spPr/>
        <p:txBody>
          <a:bodyPr/>
          <a:lstStyle/>
          <a:p>
            <a:fld id="{A3AB5E5B-B1D7-4567-A079-A573187178E3}" type="datetimeFigureOut">
              <a:rPr kumimoji="1" lang="ja-JP" altLang="en-US" smtClean="0"/>
              <a:t>2020/6/4</a:t>
            </a:fld>
            <a:endParaRPr kumimoji="1" lang="ja-JP" altLang="en-US"/>
          </a:p>
        </p:txBody>
      </p:sp>
      <p:sp>
        <p:nvSpPr>
          <p:cNvPr id="8" name="フッター プレースホルダー 7">
            <a:extLst>
              <a:ext uri="{FF2B5EF4-FFF2-40B4-BE49-F238E27FC236}">
                <a16:creationId xmlns:a16="http://schemas.microsoft.com/office/drawing/2014/main" id="{A7C8F92E-46E5-4B9C-8325-320FFE03C0C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C3A9C93-330E-43E2-9788-15CCAB9EAA52}"/>
              </a:ext>
            </a:extLst>
          </p:cNvPr>
          <p:cNvSpPr>
            <a:spLocks noGrp="1"/>
          </p:cNvSpPr>
          <p:nvPr>
            <p:ph type="sldNum" sz="quarter" idx="12"/>
          </p:nvPr>
        </p:nvSpPr>
        <p:spPr/>
        <p:txBody>
          <a:bodyPr/>
          <a:lstStyle/>
          <a:p>
            <a:fld id="{62D97521-D517-4FC0-99CD-95322AB1E4A1}" type="slidenum">
              <a:rPr kumimoji="1" lang="ja-JP" altLang="en-US" smtClean="0"/>
              <a:t>‹#›</a:t>
            </a:fld>
            <a:endParaRPr kumimoji="1" lang="ja-JP" altLang="en-US"/>
          </a:p>
        </p:txBody>
      </p:sp>
    </p:spTree>
    <p:extLst>
      <p:ext uri="{BB962C8B-B14F-4D97-AF65-F5344CB8AC3E}">
        <p14:creationId xmlns:p14="http://schemas.microsoft.com/office/powerpoint/2010/main" val="1456094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0F32B6-327F-4B19-B6BB-62E7FEA2E19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2A1B27C-0E00-40F7-A5D0-FBABC8A8E56E}"/>
              </a:ext>
            </a:extLst>
          </p:cNvPr>
          <p:cNvSpPr>
            <a:spLocks noGrp="1"/>
          </p:cNvSpPr>
          <p:nvPr>
            <p:ph type="dt" sz="half" idx="10"/>
          </p:nvPr>
        </p:nvSpPr>
        <p:spPr/>
        <p:txBody>
          <a:bodyPr/>
          <a:lstStyle/>
          <a:p>
            <a:fld id="{A3AB5E5B-B1D7-4567-A079-A573187178E3}" type="datetimeFigureOut">
              <a:rPr kumimoji="1" lang="ja-JP" altLang="en-US" smtClean="0"/>
              <a:t>2020/6/4</a:t>
            </a:fld>
            <a:endParaRPr kumimoji="1" lang="ja-JP" altLang="en-US"/>
          </a:p>
        </p:txBody>
      </p:sp>
      <p:sp>
        <p:nvSpPr>
          <p:cNvPr id="4" name="フッター プレースホルダー 3">
            <a:extLst>
              <a:ext uri="{FF2B5EF4-FFF2-40B4-BE49-F238E27FC236}">
                <a16:creationId xmlns:a16="http://schemas.microsoft.com/office/drawing/2014/main" id="{F5574130-B210-4914-BCB7-EAEF51A9477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FD6B21F-5862-4928-BDD2-5652200FCA47}"/>
              </a:ext>
            </a:extLst>
          </p:cNvPr>
          <p:cNvSpPr>
            <a:spLocks noGrp="1"/>
          </p:cNvSpPr>
          <p:nvPr>
            <p:ph type="sldNum" sz="quarter" idx="12"/>
          </p:nvPr>
        </p:nvSpPr>
        <p:spPr/>
        <p:txBody>
          <a:bodyPr/>
          <a:lstStyle/>
          <a:p>
            <a:fld id="{62D97521-D517-4FC0-99CD-95322AB1E4A1}" type="slidenum">
              <a:rPr kumimoji="1" lang="ja-JP" altLang="en-US" smtClean="0"/>
              <a:t>‹#›</a:t>
            </a:fld>
            <a:endParaRPr kumimoji="1" lang="ja-JP" altLang="en-US"/>
          </a:p>
        </p:txBody>
      </p:sp>
    </p:spTree>
    <p:extLst>
      <p:ext uri="{BB962C8B-B14F-4D97-AF65-F5344CB8AC3E}">
        <p14:creationId xmlns:p14="http://schemas.microsoft.com/office/powerpoint/2010/main" val="724019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63C70C3-14EA-4ED3-9C65-996F07E22A24}"/>
              </a:ext>
            </a:extLst>
          </p:cNvPr>
          <p:cNvSpPr>
            <a:spLocks noGrp="1"/>
          </p:cNvSpPr>
          <p:nvPr>
            <p:ph type="dt" sz="half" idx="10"/>
          </p:nvPr>
        </p:nvSpPr>
        <p:spPr/>
        <p:txBody>
          <a:bodyPr/>
          <a:lstStyle/>
          <a:p>
            <a:fld id="{A3AB5E5B-B1D7-4567-A079-A573187178E3}" type="datetimeFigureOut">
              <a:rPr kumimoji="1" lang="ja-JP" altLang="en-US" smtClean="0"/>
              <a:t>2020/6/4</a:t>
            </a:fld>
            <a:endParaRPr kumimoji="1" lang="ja-JP" altLang="en-US"/>
          </a:p>
        </p:txBody>
      </p:sp>
      <p:sp>
        <p:nvSpPr>
          <p:cNvPr id="3" name="フッター プレースホルダー 2">
            <a:extLst>
              <a:ext uri="{FF2B5EF4-FFF2-40B4-BE49-F238E27FC236}">
                <a16:creationId xmlns:a16="http://schemas.microsoft.com/office/drawing/2014/main" id="{771B05CA-7219-4E3A-B6DA-0C5FA952703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50CC3B1-0956-431D-932D-6481FE38B4E5}"/>
              </a:ext>
            </a:extLst>
          </p:cNvPr>
          <p:cNvSpPr>
            <a:spLocks noGrp="1"/>
          </p:cNvSpPr>
          <p:nvPr>
            <p:ph type="sldNum" sz="quarter" idx="12"/>
          </p:nvPr>
        </p:nvSpPr>
        <p:spPr/>
        <p:txBody>
          <a:bodyPr/>
          <a:lstStyle/>
          <a:p>
            <a:fld id="{62D97521-D517-4FC0-99CD-95322AB1E4A1}" type="slidenum">
              <a:rPr kumimoji="1" lang="ja-JP" altLang="en-US" smtClean="0"/>
              <a:t>‹#›</a:t>
            </a:fld>
            <a:endParaRPr kumimoji="1" lang="ja-JP" altLang="en-US"/>
          </a:p>
        </p:txBody>
      </p:sp>
    </p:spTree>
    <p:extLst>
      <p:ext uri="{BB962C8B-B14F-4D97-AF65-F5344CB8AC3E}">
        <p14:creationId xmlns:p14="http://schemas.microsoft.com/office/powerpoint/2010/main" val="3785265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3F9040-7DCA-48EE-BDD7-01727B446BD7}"/>
              </a:ext>
            </a:extLst>
          </p:cNvPr>
          <p:cNvSpPr>
            <a:spLocks noGrp="1"/>
          </p:cNvSpPr>
          <p:nvPr>
            <p:ph type="title"/>
          </p:nvPr>
        </p:nvSpPr>
        <p:spPr>
          <a:xfrm>
            <a:off x="472381" y="660400"/>
            <a:ext cx="2211884" cy="2311400"/>
          </a:xfrm>
        </p:spPr>
        <p:txBody>
          <a:bodyPr anchor="b"/>
          <a:lstStyle>
            <a:lvl1pPr>
              <a:defRPr sz="4622"/>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A56A2D4-BE92-4CE0-821C-94F00B822BF9}"/>
              </a:ext>
            </a:extLst>
          </p:cNvPr>
          <p:cNvSpPr>
            <a:spLocks noGrp="1"/>
          </p:cNvSpPr>
          <p:nvPr>
            <p:ph idx="1"/>
          </p:nvPr>
        </p:nvSpPr>
        <p:spPr>
          <a:xfrm>
            <a:off x="2915543" y="1426283"/>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F7A5BA2-8D15-4C8A-AC69-B3C2E00613BA}"/>
              </a:ext>
            </a:extLst>
          </p:cNvPr>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7169EDA-3F30-41D7-B898-1591BE66F443}"/>
              </a:ext>
            </a:extLst>
          </p:cNvPr>
          <p:cNvSpPr>
            <a:spLocks noGrp="1"/>
          </p:cNvSpPr>
          <p:nvPr>
            <p:ph type="dt" sz="half" idx="10"/>
          </p:nvPr>
        </p:nvSpPr>
        <p:spPr/>
        <p:txBody>
          <a:bodyPr/>
          <a:lstStyle/>
          <a:p>
            <a:fld id="{A3AB5E5B-B1D7-4567-A079-A573187178E3}" type="datetimeFigureOut">
              <a:rPr kumimoji="1" lang="ja-JP" altLang="en-US" smtClean="0"/>
              <a:t>2020/6/4</a:t>
            </a:fld>
            <a:endParaRPr kumimoji="1" lang="ja-JP" altLang="en-US"/>
          </a:p>
        </p:txBody>
      </p:sp>
      <p:sp>
        <p:nvSpPr>
          <p:cNvPr id="6" name="フッター プレースホルダー 5">
            <a:extLst>
              <a:ext uri="{FF2B5EF4-FFF2-40B4-BE49-F238E27FC236}">
                <a16:creationId xmlns:a16="http://schemas.microsoft.com/office/drawing/2014/main" id="{90A0E533-43E9-4A8D-9CE6-179D358FFC2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A7C1C29-598E-47F3-9B42-4B94583F5100}"/>
              </a:ext>
            </a:extLst>
          </p:cNvPr>
          <p:cNvSpPr>
            <a:spLocks noGrp="1"/>
          </p:cNvSpPr>
          <p:nvPr>
            <p:ph type="sldNum" sz="quarter" idx="12"/>
          </p:nvPr>
        </p:nvSpPr>
        <p:spPr/>
        <p:txBody>
          <a:bodyPr/>
          <a:lstStyle/>
          <a:p>
            <a:fld id="{62D97521-D517-4FC0-99CD-95322AB1E4A1}" type="slidenum">
              <a:rPr kumimoji="1" lang="ja-JP" altLang="en-US" smtClean="0"/>
              <a:t>‹#›</a:t>
            </a:fld>
            <a:endParaRPr kumimoji="1" lang="ja-JP" altLang="en-US"/>
          </a:p>
        </p:txBody>
      </p:sp>
    </p:spTree>
    <p:extLst>
      <p:ext uri="{BB962C8B-B14F-4D97-AF65-F5344CB8AC3E}">
        <p14:creationId xmlns:p14="http://schemas.microsoft.com/office/powerpoint/2010/main" val="155378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36B5A9-5498-4ADD-A6AC-CDEF2D93FE06}"/>
              </a:ext>
            </a:extLst>
          </p:cNvPr>
          <p:cNvSpPr>
            <a:spLocks noGrp="1"/>
          </p:cNvSpPr>
          <p:nvPr>
            <p:ph type="title"/>
          </p:nvPr>
        </p:nvSpPr>
        <p:spPr>
          <a:xfrm>
            <a:off x="472381" y="660400"/>
            <a:ext cx="2211884" cy="2311400"/>
          </a:xfrm>
        </p:spPr>
        <p:txBody>
          <a:bodyPr anchor="b"/>
          <a:lstStyle>
            <a:lvl1pPr>
              <a:defRPr sz="4622"/>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98AFC22-C3CB-4B4C-8B90-6DC8A1A1627F}"/>
              </a:ext>
            </a:extLst>
          </p:cNvPr>
          <p:cNvSpPr>
            <a:spLocks noGrp="1"/>
          </p:cNvSpPr>
          <p:nvPr>
            <p:ph type="pic" idx="1"/>
          </p:nvPr>
        </p:nvSpPr>
        <p:spPr>
          <a:xfrm>
            <a:off x="2915543" y="1426283"/>
            <a:ext cx="3471863" cy="7039681"/>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kumimoji="1" lang="ja-JP" altLang="en-US"/>
          </a:p>
        </p:txBody>
      </p:sp>
      <p:sp>
        <p:nvSpPr>
          <p:cNvPr id="4" name="テキスト プレースホルダー 3">
            <a:extLst>
              <a:ext uri="{FF2B5EF4-FFF2-40B4-BE49-F238E27FC236}">
                <a16:creationId xmlns:a16="http://schemas.microsoft.com/office/drawing/2014/main" id="{296F337A-8B9C-43FB-AB3F-DF7D7CC7CD8D}"/>
              </a:ext>
            </a:extLst>
          </p:cNvPr>
          <p:cNvSpPr>
            <a:spLocks noGrp="1"/>
          </p:cNvSpPr>
          <p:nvPr>
            <p:ph type="body" sz="half" idx="2"/>
          </p:nvPr>
        </p:nvSpPr>
        <p:spPr>
          <a:xfrm>
            <a:off x="472381" y="2971800"/>
            <a:ext cx="221188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238B89A-05EB-46EB-AC4D-8DD9F6E36837}"/>
              </a:ext>
            </a:extLst>
          </p:cNvPr>
          <p:cNvSpPr>
            <a:spLocks noGrp="1"/>
          </p:cNvSpPr>
          <p:nvPr>
            <p:ph type="dt" sz="half" idx="10"/>
          </p:nvPr>
        </p:nvSpPr>
        <p:spPr/>
        <p:txBody>
          <a:bodyPr/>
          <a:lstStyle/>
          <a:p>
            <a:fld id="{A3AB5E5B-B1D7-4567-A079-A573187178E3}" type="datetimeFigureOut">
              <a:rPr kumimoji="1" lang="ja-JP" altLang="en-US" smtClean="0"/>
              <a:t>2020/6/4</a:t>
            </a:fld>
            <a:endParaRPr kumimoji="1" lang="ja-JP" altLang="en-US"/>
          </a:p>
        </p:txBody>
      </p:sp>
      <p:sp>
        <p:nvSpPr>
          <p:cNvPr id="6" name="フッター プレースホルダー 5">
            <a:extLst>
              <a:ext uri="{FF2B5EF4-FFF2-40B4-BE49-F238E27FC236}">
                <a16:creationId xmlns:a16="http://schemas.microsoft.com/office/drawing/2014/main" id="{05FF380E-5668-4536-B7D5-CC66990D3D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4C1169D-0DAF-4E2E-B9CF-3C5DAACCFBBA}"/>
              </a:ext>
            </a:extLst>
          </p:cNvPr>
          <p:cNvSpPr>
            <a:spLocks noGrp="1"/>
          </p:cNvSpPr>
          <p:nvPr>
            <p:ph type="sldNum" sz="quarter" idx="12"/>
          </p:nvPr>
        </p:nvSpPr>
        <p:spPr/>
        <p:txBody>
          <a:bodyPr/>
          <a:lstStyle/>
          <a:p>
            <a:fld id="{62D97521-D517-4FC0-99CD-95322AB1E4A1}" type="slidenum">
              <a:rPr kumimoji="1" lang="ja-JP" altLang="en-US" smtClean="0"/>
              <a:t>‹#›</a:t>
            </a:fld>
            <a:endParaRPr kumimoji="1" lang="ja-JP" altLang="en-US"/>
          </a:p>
        </p:txBody>
      </p:sp>
    </p:spTree>
    <p:extLst>
      <p:ext uri="{BB962C8B-B14F-4D97-AF65-F5344CB8AC3E}">
        <p14:creationId xmlns:p14="http://schemas.microsoft.com/office/powerpoint/2010/main" val="1219548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D2AA5E7-30C1-411C-AB9A-94C323339F30}"/>
              </a:ext>
            </a:extLst>
          </p:cNvPr>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E90F0D4-B433-447A-8E39-3D6172021BBB}"/>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D6E4B87-882E-4BDE-94A1-03B1A7A1D3CF}"/>
              </a:ext>
            </a:extLst>
          </p:cNvPr>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A3AB5E5B-B1D7-4567-A079-A573187178E3}" type="datetimeFigureOut">
              <a:rPr kumimoji="1" lang="ja-JP" altLang="en-US" smtClean="0"/>
              <a:t>2020/6/4</a:t>
            </a:fld>
            <a:endParaRPr kumimoji="1" lang="ja-JP" altLang="en-US"/>
          </a:p>
        </p:txBody>
      </p:sp>
      <p:sp>
        <p:nvSpPr>
          <p:cNvPr id="5" name="フッター プレースホルダー 4">
            <a:extLst>
              <a:ext uri="{FF2B5EF4-FFF2-40B4-BE49-F238E27FC236}">
                <a16:creationId xmlns:a16="http://schemas.microsoft.com/office/drawing/2014/main" id="{1A98414D-0C80-4238-A8F0-4B01391492D7}"/>
              </a:ext>
            </a:extLst>
          </p:cNvPr>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4400581-E62A-45AB-874B-C8B0726E2A3B}"/>
              </a:ext>
            </a:extLst>
          </p:cNvPr>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62D97521-D517-4FC0-99CD-95322AB1E4A1}" type="slidenum">
              <a:rPr kumimoji="1" lang="ja-JP" altLang="en-US" smtClean="0"/>
              <a:t>‹#›</a:t>
            </a:fld>
            <a:endParaRPr kumimoji="1" lang="ja-JP" altLang="en-US"/>
          </a:p>
        </p:txBody>
      </p:sp>
    </p:spTree>
    <p:extLst>
      <p:ext uri="{BB962C8B-B14F-4D97-AF65-F5344CB8AC3E}">
        <p14:creationId xmlns:p14="http://schemas.microsoft.com/office/powerpoint/2010/main" val="2217581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78C12CEC-B40B-410A-AEB5-E13C5A23C2E8}"/>
              </a:ext>
            </a:extLst>
          </p:cNvPr>
          <p:cNvSpPr/>
          <p:nvPr/>
        </p:nvSpPr>
        <p:spPr>
          <a:xfrm>
            <a:off x="304800" y="8384722"/>
            <a:ext cx="6248400" cy="117202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公益社団法人</a:t>
            </a: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　全国老人福祉施設協議会について</a:t>
            </a:r>
            <a:endParaRPr lang="en-US" altLang="ja-JP" sz="1200" dirty="0">
              <a:solidFill>
                <a:sysClr val="windowText" lastClr="000000"/>
              </a:solidFill>
              <a:latin typeface="BIZ UDPゴシック" panose="020B0400000000000000" pitchFamily="50" charset="-128"/>
              <a:ea typeface="BIZ UDPゴシック" panose="020B0400000000000000" pitchFamily="50" charset="-128"/>
            </a:endParaRPr>
          </a:p>
          <a:p>
            <a:endParaRPr lang="en-US" altLang="ja-JP" sz="1200" dirty="0">
              <a:solidFill>
                <a:sysClr val="windowText" lastClr="000000"/>
              </a:solidFill>
              <a:latin typeface="BIZ UDPゴシック" panose="020B0400000000000000" pitchFamily="50" charset="-128"/>
              <a:ea typeface="BIZ UDPゴシック" panose="020B0400000000000000" pitchFamily="50" charset="-128"/>
            </a:endParaRPr>
          </a:p>
          <a:p>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　本会は、全国約</a:t>
            </a:r>
            <a:r>
              <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rPr>
              <a:t>11,000</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事業所の会員からなる高齢者福祉</a:t>
            </a: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・介護の事業者団体です。研修を通じた質の向上や、調査研究を通じて厚生労働省に対して政策提案等を行っています。</a:t>
            </a:r>
            <a:endParaRPr lang="en-US" altLang="ja-JP" sz="1200" dirty="0">
              <a:solidFill>
                <a:sysClr val="windowText" lastClr="000000"/>
              </a:solidFill>
              <a:latin typeface="BIZ UDPゴシック" panose="020B0400000000000000" pitchFamily="50" charset="-128"/>
              <a:ea typeface="BIZ UDPゴシック" panose="020B0400000000000000" pitchFamily="50" charset="-128"/>
            </a:endParaRPr>
          </a:p>
          <a:p>
            <a:pPr algn="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a:t>
            </a:r>
            <a:r>
              <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rPr>
              <a:t>102-0093</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　東京都千代田区平河町</a:t>
            </a:r>
            <a:r>
              <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rPr>
              <a:t>2-7-1</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　塩崎ビル７階　  </a:t>
            </a:r>
            <a:endPar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endParaRPr>
          </a:p>
          <a:p>
            <a:pPr algn="r"/>
            <a:r>
              <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rPr>
              <a:t>MAIL:</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　</a:t>
            </a:r>
            <a:r>
              <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rPr>
              <a:t>js.jimukyoku@roushikyo.or.jp</a:t>
            </a:r>
          </a:p>
        </p:txBody>
      </p:sp>
      <p:cxnSp>
        <p:nvCxnSpPr>
          <p:cNvPr id="5" name="直線矢印コネクタ 4">
            <a:extLst>
              <a:ext uri="{FF2B5EF4-FFF2-40B4-BE49-F238E27FC236}">
                <a16:creationId xmlns:a16="http://schemas.microsoft.com/office/drawing/2014/main" id="{30737833-4692-4D3B-B9E0-71F7A769908F}"/>
              </a:ext>
            </a:extLst>
          </p:cNvPr>
          <p:cNvCxnSpPr/>
          <p:nvPr/>
        </p:nvCxnSpPr>
        <p:spPr>
          <a:xfrm>
            <a:off x="0" y="-130629"/>
            <a:ext cx="4064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856BCBBF-100E-491A-A767-226A4A09CB31}"/>
              </a:ext>
            </a:extLst>
          </p:cNvPr>
          <p:cNvCxnSpPr/>
          <p:nvPr/>
        </p:nvCxnSpPr>
        <p:spPr>
          <a:xfrm>
            <a:off x="6451600" y="-130629"/>
            <a:ext cx="4064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B0B1EE85-183F-4CCF-A355-40B3A03A4F5B}"/>
              </a:ext>
            </a:extLst>
          </p:cNvPr>
          <p:cNvCxnSpPr>
            <a:cxnSpLocks/>
          </p:cNvCxnSpPr>
          <p:nvPr/>
        </p:nvCxnSpPr>
        <p:spPr>
          <a:xfrm>
            <a:off x="0" y="10099221"/>
            <a:ext cx="3048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90710C22-C64B-4F57-BD3D-4FB8FCEEB88A}"/>
              </a:ext>
            </a:extLst>
          </p:cNvPr>
          <p:cNvCxnSpPr>
            <a:cxnSpLocks/>
          </p:cNvCxnSpPr>
          <p:nvPr/>
        </p:nvCxnSpPr>
        <p:spPr>
          <a:xfrm>
            <a:off x="6553200" y="10099221"/>
            <a:ext cx="3048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64B68C0F-6459-42CB-A3D0-6C76DD2319FD}"/>
              </a:ext>
            </a:extLst>
          </p:cNvPr>
          <p:cNvSpPr txBox="1"/>
          <p:nvPr/>
        </p:nvSpPr>
        <p:spPr>
          <a:xfrm>
            <a:off x="406400" y="101600"/>
            <a:ext cx="5003800" cy="707886"/>
          </a:xfrm>
          <a:prstGeom prst="rect">
            <a:avLst/>
          </a:prstGeom>
          <a:noFill/>
          <a:ln w="28575">
            <a:solidFill>
              <a:srgbClr val="FF0000"/>
            </a:solidFill>
          </a:ln>
        </p:spPr>
        <p:txBody>
          <a:bodyPr wrap="square" rtlCol="0">
            <a:spAutoFit/>
          </a:bodyPr>
          <a:lstStyle/>
          <a:p>
            <a:pPr algn="ctr"/>
            <a:r>
              <a:rPr kumimoji="1" lang="ja-JP" altLang="en-US" sz="2000" dirty="0">
                <a:solidFill>
                  <a:schemeClr val="bg2">
                    <a:lumMod val="10000"/>
                  </a:schemeClr>
                </a:solidFill>
                <a:latin typeface="BIZ UDPゴシック" panose="020B0400000000000000" pitchFamily="50" charset="-128"/>
                <a:ea typeface="BIZ UDPゴシック" panose="020B0400000000000000" pitchFamily="50" charset="-128"/>
              </a:rPr>
              <a:t>新型コロナウイルス感染症（</a:t>
            </a:r>
            <a:r>
              <a:rPr kumimoji="1" lang="en-US" altLang="ja-JP" sz="2000" dirty="0">
                <a:solidFill>
                  <a:schemeClr val="bg2">
                    <a:lumMod val="10000"/>
                  </a:schemeClr>
                </a:solidFill>
                <a:latin typeface="BIZ UDPゴシック" panose="020B0400000000000000" pitchFamily="50" charset="-128"/>
                <a:ea typeface="BIZ UDPゴシック" panose="020B0400000000000000" pitchFamily="50" charset="-128"/>
              </a:rPr>
              <a:t>COVID-19</a:t>
            </a:r>
            <a:r>
              <a:rPr kumimoji="1" lang="ja-JP" altLang="en-US" sz="2000" dirty="0">
                <a:solidFill>
                  <a:schemeClr val="bg2">
                    <a:lumMod val="10000"/>
                  </a:schemeClr>
                </a:solidFill>
                <a:latin typeface="BIZ UDPゴシック" panose="020B0400000000000000" pitchFamily="50" charset="-128"/>
                <a:ea typeface="BIZ UDPゴシック" panose="020B0400000000000000" pitchFamily="50" charset="-128"/>
              </a:rPr>
              <a:t>）に</a:t>
            </a:r>
            <a:endParaRPr kumimoji="1" lang="en-US" altLang="ja-JP" sz="2000" dirty="0">
              <a:solidFill>
                <a:schemeClr val="bg2">
                  <a:lumMod val="10000"/>
                </a:schemeClr>
              </a:solidFill>
              <a:latin typeface="BIZ UDPゴシック" panose="020B0400000000000000" pitchFamily="50" charset="-128"/>
              <a:ea typeface="BIZ UDPゴシック" panose="020B0400000000000000" pitchFamily="50" charset="-128"/>
            </a:endParaRPr>
          </a:p>
          <a:p>
            <a:pPr algn="ctr"/>
            <a:r>
              <a:rPr kumimoji="1" lang="ja-JP" altLang="en-US" sz="2000" dirty="0">
                <a:solidFill>
                  <a:schemeClr val="bg2">
                    <a:lumMod val="10000"/>
                  </a:schemeClr>
                </a:solidFill>
                <a:latin typeface="BIZ UDPゴシック" panose="020B0400000000000000" pitchFamily="50" charset="-128"/>
                <a:ea typeface="BIZ UDPゴシック" panose="020B0400000000000000" pitchFamily="50" charset="-128"/>
              </a:rPr>
              <a:t>係る</a:t>
            </a:r>
            <a:r>
              <a:rPr lang="ja-JP" altLang="en-US" sz="2000" dirty="0">
                <a:solidFill>
                  <a:schemeClr val="bg2">
                    <a:lumMod val="10000"/>
                  </a:schemeClr>
                </a:solidFill>
                <a:latin typeface="BIZ UDPゴシック" panose="020B0400000000000000" pitchFamily="50" charset="-128"/>
                <a:ea typeface="BIZ UDPゴシック" panose="020B0400000000000000" pitchFamily="50" charset="-128"/>
              </a:rPr>
              <a:t>面会に関するお願い</a:t>
            </a:r>
            <a:endParaRPr kumimoji="1" lang="ja-JP" altLang="en-US" sz="2000" dirty="0">
              <a:solidFill>
                <a:schemeClr val="bg2">
                  <a:lumMod val="10000"/>
                </a:schemeClr>
              </a:solidFill>
              <a:latin typeface="BIZ UDPゴシック" panose="020B0400000000000000" pitchFamily="50" charset="-128"/>
              <a:ea typeface="BIZ UDPゴシック" panose="020B0400000000000000" pitchFamily="50" charset="-128"/>
            </a:endParaRPr>
          </a:p>
        </p:txBody>
      </p:sp>
      <p:pic>
        <p:nvPicPr>
          <p:cNvPr id="1026" name="Picture 2" descr="公益社団法人全国老人福祉施設協議会">
            <a:extLst>
              <a:ext uri="{FF2B5EF4-FFF2-40B4-BE49-F238E27FC236}">
                <a16:creationId xmlns:a16="http://schemas.microsoft.com/office/drawing/2014/main" id="{A0ABF0DF-A931-4431-A46F-2CCA45158E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0720" y="8478937"/>
            <a:ext cx="2580879" cy="238621"/>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0C3B0B78-4348-469E-86F7-F2777B292917}"/>
              </a:ext>
            </a:extLst>
          </p:cNvPr>
          <p:cNvSpPr txBox="1"/>
          <p:nvPr/>
        </p:nvSpPr>
        <p:spPr>
          <a:xfrm>
            <a:off x="304799" y="805180"/>
            <a:ext cx="6245013" cy="4524315"/>
          </a:xfrm>
          <a:prstGeom prst="rect">
            <a:avLst/>
          </a:prstGeom>
          <a:noFill/>
        </p:spPr>
        <p:txBody>
          <a:bodyPr wrap="square" rtlCol="0">
            <a:spAutoFit/>
          </a:bodyPr>
          <a:lstStyle/>
          <a:p>
            <a:r>
              <a:rPr kumimoji="1" lang="ja-JP" altLang="en-US" dirty="0">
                <a:solidFill>
                  <a:schemeClr val="bg2">
                    <a:lumMod val="10000"/>
                  </a:schemeClr>
                </a:solidFill>
                <a:latin typeface="BIZ UDPゴシック" panose="020B0400000000000000" pitchFamily="50" charset="-128"/>
                <a:ea typeface="BIZ UDPゴシック" panose="020B0400000000000000" pitchFamily="50" charset="-128"/>
              </a:rPr>
              <a:t>　新型コロナウイルス感染症（以下、「新型コロナ」という）については、各地域で感染が蔓延しており、未だ治療方法が確立していないことから利用者、ご家族のみなさまもご不安なことと存じます。</a:t>
            </a:r>
            <a:endParaRPr kumimoji="1" lang="en-US" altLang="ja-JP" dirty="0">
              <a:solidFill>
                <a:schemeClr val="bg2">
                  <a:lumMod val="10000"/>
                </a:schemeClr>
              </a:solidFill>
              <a:latin typeface="BIZ UDPゴシック" panose="020B0400000000000000" pitchFamily="50" charset="-128"/>
              <a:ea typeface="BIZ UDPゴシック" panose="020B0400000000000000" pitchFamily="50" charset="-128"/>
            </a:endParaRPr>
          </a:p>
          <a:p>
            <a:r>
              <a:rPr lang="ja-JP" altLang="en-US" dirty="0">
                <a:solidFill>
                  <a:schemeClr val="bg2">
                    <a:lumMod val="10000"/>
                  </a:schemeClr>
                </a:solidFill>
                <a:latin typeface="BIZ UDPゴシック" panose="020B0400000000000000" pitchFamily="50" charset="-128"/>
                <a:ea typeface="BIZ UDPゴシック" panose="020B0400000000000000" pitchFamily="50" charset="-128"/>
              </a:rPr>
              <a:t>　</a:t>
            </a:r>
            <a:endParaRPr lang="en-US" altLang="ja-JP" dirty="0">
              <a:solidFill>
                <a:schemeClr val="bg2">
                  <a:lumMod val="10000"/>
                </a:schemeClr>
              </a:solidFill>
              <a:latin typeface="BIZ UDPゴシック" panose="020B0400000000000000" pitchFamily="50" charset="-128"/>
              <a:ea typeface="BIZ UDPゴシック" panose="020B0400000000000000" pitchFamily="50" charset="-128"/>
            </a:endParaRPr>
          </a:p>
          <a:p>
            <a:r>
              <a:rPr lang="ja-JP" altLang="en-US" dirty="0">
                <a:solidFill>
                  <a:schemeClr val="bg2">
                    <a:lumMod val="10000"/>
                  </a:schemeClr>
                </a:solidFill>
                <a:latin typeface="BIZ UDPゴシック" panose="020B0400000000000000" pitchFamily="50" charset="-128"/>
                <a:ea typeface="BIZ UDPゴシック" panose="020B0400000000000000" pitchFamily="50" charset="-128"/>
              </a:rPr>
              <a:t>　特に、高齢者や基礎疾患を有するかたについては重症化することが分かっており、外部の方々との接触による感染は避けなければなりません。</a:t>
            </a:r>
            <a:endParaRPr lang="en-US" altLang="ja-JP" dirty="0">
              <a:solidFill>
                <a:schemeClr val="bg2">
                  <a:lumMod val="10000"/>
                </a:schemeClr>
              </a:solidFill>
              <a:latin typeface="BIZ UDPゴシック" panose="020B0400000000000000" pitchFamily="50" charset="-128"/>
              <a:ea typeface="BIZ UDPゴシック" panose="020B0400000000000000" pitchFamily="50" charset="-128"/>
            </a:endParaRPr>
          </a:p>
          <a:p>
            <a:endParaRPr kumimoji="1" lang="en-US" altLang="ja-JP" dirty="0">
              <a:solidFill>
                <a:schemeClr val="bg2">
                  <a:lumMod val="10000"/>
                </a:schemeClr>
              </a:solidFill>
              <a:latin typeface="BIZ UDPゴシック" panose="020B0400000000000000" pitchFamily="50" charset="-128"/>
              <a:ea typeface="BIZ UDPゴシック" panose="020B0400000000000000" pitchFamily="50" charset="-128"/>
            </a:endParaRPr>
          </a:p>
          <a:p>
            <a:r>
              <a:rPr kumimoji="1" lang="ja-JP" altLang="en-US" dirty="0">
                <a:solidFill>
                  <a:schemeClr val="bg2">
                    <a:lumMod val="10000"/>
                  </a:schemeClr>
                </a:solidFill>
                <a:latin typeface="BIZ UDPゴシック" panose="020B0400000000000000" pitchFamily="50" charset="-128"/>
                <a:ea typeface="BIZ UDPゴシック" panose="020B0400000000000000" pitchFamily="50" charset="-128"/>
              </a:rPr>
              <a:t>　今般、「緊急事態宣言」は解除されるに至りましたが、抵抗力の特に弱い高齢者が利用される高齢者介護施設においては、感染リスクを慎重に判断し、感染拡大を最大限防止する観点から、お看取り期以外の面会制限についてご協力をお願いしております</a:t>
            </a:r>
            <a:r>
              <a:rPr kumimoji="1" lang="ja-JP" altLang="en-US" dirty="0">
                <a:solidFill>
                  <a:srgbClr val="FF0000"/>
                </a:solidFill>
                <a:latin typeface="BIZ UDPゴシック" panose="020B0400000000000000" pitchFamily="50" charset="-128"/>
                <a:ea typeface="BIZ UDPゴシック" panose="020B0400000000000000" pitchFamily="50" charset="-128"/>
              </a:rPr>
              <a:t>（なお</a:t>
            </a:r>
            <a:r>
              <a:rPr kumimoji="1" lang="en-US" altLang="ja-JP" dirty="0">
                <a:solidFill>
                  <a:srgbClr val="FF0000"/>
                </a:solidFill>
                <a:latin typeface="BIZ UDPゴシック" panose="020B0400000000000000" pitchFamily="50" charset="-128"/>
                <a:ea typeface="BIZ UDPゴシック" panose="020B0400000000000000" pitchFamily="50" charset="-128"/>
              </a:rPr>
              <a:t>WEB</a:t>
            </a:r>
            <a:r>
              <a:rPr kumimoji="1" lang="ja-JP" altLang="en-US" dirty="0">
                <a:solidFill>
                  <a:srgbClr val="FF0000"/>
                </a:solidFill>
                <a:latin typeface="BIZ UDPゴシック" panose="020B0400000000000000" pitchFamily="50" charset="-128"/>
                <a:ea typeface="BIZ UDPゴシック" panose="020B0400000000000000" pitchFamily="50" charset="-128"/>
              </a:rPr>
              <a:t>による面会が可能ですのでご利用ください）</a:t>
            </a:r>
            <a:r>
              <a:rPr kumimoji="1" lang="ja-JP" altLang="en-US" dirty="0">
                <a:latin typeface="BIZ UDPゴシック" panose="020B0400000000000000" pitchFamily="50" charset="-128"/>
                <a:ea typeface="BIZ UDPゴシック" panose="020B0400000000000000" pitchFamily="50" charset="-128"/>
              </a:rPr>
              <a:t>。</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a:t>
            </a:r>
            <a:endParaRPr kumimoji="1" lang="ja-JP" altLang="en-US" dirty="0">
              <a:solidFill>
                <a:schemeClr val="bg2">
                  <a:lumMod val="10000"/>
                </a:schemeClr>
              </a:solidFill>
              <a:latin typeface="BIZ UDPゴシック" panose="020B0400000000000000" pitchFamily="50" charset="-128"/>
              <a:ea typeface="BIZ UDPゴシック" panose="020B0400000000000000" pitchFamily="50" charset="-128"/>
            </a:endParaRPr>
          </a:p>
        </p:txBody>
      </p:sp>
      <p:grpSp>
        <p:nvGrpSpPr>
          <p:cNvPr id="15" name="グループ化 14">
            <a:extLst>
              <a:ext uri="{FF2B5EF4-FFF2-40B4-BE49-F238E27FC236}">
                <a16:creationId xmlns:a16="http://schemas.microsoft.com/office/drawing/2014/main" id="{849F0ADC-5DEA-44C0-8DC2-99A4AD7DA484}"/>
              </a:ext>
            </a:extLst>
          </p:cNvPr>
          <p:cNvGrpSpPr/>
          <p:nvPr/>
        </p:nvGrpSpPr>
        <p:grpSpPr>
          <a:xfrm>
            <a:off x="4937760" y="6781569"/>
            <a:ext cx="1615440" cy="1642131"/>
            <a:chOff x="2586038" y="3048000"/>
            <a:chExt cx="3671093" cy="3810000"/>
          </a:xfrm>
        </p:grpSpPr>
        <p:pic>
          <p:nvPicPr>
            <p:cNvPr id="1028" name="Picture 4" descr="謝罪のイラスト「男性」">
              <a:extLst>
                <a:ext uri="{FF2B5EF4-FFF2-40B4-BE49-F238E27FC236}">
                  <a16:creationId xmlns:a16="http://schemas.microsoft.com/office/drawing/2014/main" id="{513D8C6E-E51D-44EB-B0A1-370B8F9A1D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6038" y="3048000"/>
              <a:ext cx="1685925" cy="3810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謝罪のイラスト「女性」">
              <a:extLst>
                <a:ext uri="{FF2B5EF4-FFF2-40B4-BE49-F238E27FC236}">
                  <a16:creationId xmlns:a16="http://schemas.microsoft.com/office/drawing/2014/main" id="{5DC47A3F-2FB9-4D92-B2B7-D1720876DB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66431" y="3048000"/>
              <a:ext cx="1790700" cy="3810000"/>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正方形/長方形 18">
            <a:extLst>
              <a:ext uri="{FF2B5EF4-FFF2-40B4-BE49-F238E27FC236}">
                <a16:creationId xmlns:a16="http://schemas.microsoft.com/office/drawing/2014/main" id="{BD1D6CBE-AB6E-4160-A09F-A55154AEBB60}"/>
              </a:ext>
            </a:extLst>
          </p:cNvPr>
          <p:cNvSpPr/>
          <p:nvPr/>
        </p:nvSpPr>
        <p:spPr>
          <a:xfrm>
            <a:off x="304800" y="6932792"/>
            <a:ext cx="3733799" cy="1375161"/>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ysClr val="windowText" lastClr="000000"/>
                </a:solidFill>
                <a:latin typeface="BIZ UDPゴシック" panose="020B0400000000000000" pitchFamily="50" charset="-128"/>
                <a:ea typeface="BIZ UDPゴシック" panose="020B0400000000000000" pitchFamily="50" charset="-128"/>
              </a:rPr>
              <a:t>施設名</a:t>
            </a:r>
          </a:p>
        </p:txBody>
      </p:sp>
      <p:sp>
        <p:nvSpPr>
          <p:cNvPr id="20" name="テキスト ボックス 19">
            <a:extLst>
              <a:ext uri="{FF2B5EF4-FFF2-40B4-BE49-F238E27FC236}">
                <a16:creationId xmlns:a16="http://schemas.microsoft.com/office/drawing/2014/main" id="{A25C258B-51EE-40FA-A7B8-B996999D448A}"/>
              </a:ext>
            </a:extLst>
          </p:cNvPr>
          <p:cNvSpPr txBox="1"/>
          <p:nvPr/>
        </p:nvSpPr>
        <p:spPr>
          <a:xfrm>
            <a:off x="5444912" y="109545"/>
            <a:ext cx="1320800" cy="600164"/>
          </a:xfrm>
          <a:prstGeom prst="rect">
            <a:avLst/>
          </a:prstGeom>
          <a:noFill/>
          <a:ln>
            <a:solidFill>
              <a:schemeClr val="tx2">
                <a:lumMod val="50000"/>
              </a:schemeClr>
            </a:solidFill>
            <a:prstDash val="lgDash"/>
          </a:ln>
        </p:spPr>
        <p:txBody>
          <a:bodyPr wrap="square" rtlCol="0">
            <a:spAutoFit/>
          </a:bodyPr>
          <a:lstStyle/>
          <a:p>
            <a:pPr algn="ctr"/>
            <a:r>
              <a:rPr lang="ja-JP" altLang="en-US" sz="1100" dirty="0">
                <a:solidFill>
                  <a:schemeClr val="tx2">
                    <a:lumMod val="50000"/>
                  </a:schemeClr>
                </a:solidFill>
                <a:latin typeface="BIZ UDPゴシック" panose="020B0400000000000000" pitchFamily="50" charset="-128"/>
                <a:ea typeface="BIZ UDPゴシック" panose="020B0400000000000000" pitchFamily="50" charset="-128"/>
              </a:rPr>
              <a:t>以下の対象施設用</a:t>
            </a:r>
            <a:endParaRPr lang="en-US" altLang="ja-JP" sz="1100" dirty="0">
              <a:solidFill>
                <a:schemeClr val="tx2">
                  <a:lumMod val="50000"/>
                </a:schemeClr>
              </a:solidFill>
              <a:latin typeface="BIZ UDPゴシック" panose="020B0400000000000000" pitchFamily="50" charset="-128"/>
              <a:ea typeface="BIZ UDPゴシック" panose="020B0400000000000000" pitchFamily="50" charset="-128"/>
            </a:endParaRPr>
          </a:p>
          <a:p>
            <a:pPr algn="ctr"/>
            <a:r>
              <a:rPr lang="ja-JP" altLang="en-US" sz="1100" u="sng" dirty="0">
                <a:solidFill>
                  <a:srgbClr val="FF0000"/>
                </a:solidFill>
                <a:highlight>
                  <a:srgbClr val="FFFF00"/>
                </a:highlight>
                <a:latin typeface="BIZ UDPゴシック" panose="020B0400000000000000" pitchFamily="50" charset="-128"/>
                <a:ea typeface="BIZ UDPゴシック" panose="020B0400000000000000" pitchFamily="50" charset="-128"/>
              </a:rPr>
              <a:t>５都道県　</a:t>
            </a:r>
            <a:r>
              <a:rPr lang="en-US" altLang="ja-JP" sz="1100" u="sng" dirty="0">
                <a:solidFill>
                  <a:srgbClr val="FF0000"/>
                </a:solidFill>
                <a:highlight>
                  <a:srgbClr val="FFFF00"/>
                </a:highlight>
                <a:latin typeface="BIZ UDPゴシック" panose="020B0400000000000000" pitchFamily="50" charset="-128"/>
                <a:ea typeface="BIZ UDPゴシック" panose="020B0400000000000000" pitchFamily="50" charset="-128"/>
              </a:rPr>
              <a:t>7/9</a:t>
            </a:r>
            <a:r>
              <a:rPr lang="ja-JP" altLang="en-US" sz="1100" u="sng" dirty="0">
                <a:solidFill>
                  <a:srgbClr val="FF0000"/>
                </a:solidFill>
                <a:highlight>
                  <a:srgbClr val="FFFF00"/>
                </a:highlight>
                <a:latin typeface="BIZ UDPゴシック" panose="020B0400000000000000" pitchFamily="50" charset="-128"/>
                <a:ea typeface="BIZ UDPゴシック" panose="020B0400000000000000" pitchFamily="50" charset="-128"/>
              </a:rPr>
              <a:t>迄</a:t>
            </a:r>
            <a:endParaRPr lang="en-US" altLang="ja-JP" sz="1100" u="sng" dirty="0">
              <a:solidFill>
                <a:srgbClr val="FF0000"/>
              </a:solidFill>
              <a:highlight>
                <a:srgbClr val="FFFF00"/>
              </a:highlight>
              <a:latin typeface="BIZ UDPゴシック" panose="020B0400000000000000" pitchFamily="50" charset="-128"/>
              <a:ea typeface="BIZ UDPゴシック" panose="020B0400000000000000" pitchFamily="50" charset="-128"/>
            </a:endParaRPr>
          </a:p>
          <a:p>
            <a:pPr algn="ctr"/>
            <a:r>
              <a:rPr kumimoji="1" lang="ja-JP" altLang="en-US" sz="1100" u="sng" dirty="0">
                <a:solidFill>
                  <a:srgbClr val="FF0000"/>
                </a:solidFill>
                <a:highlight>
                  <a:srgbClr val="FFFF00"/>
                </a:highlight>
                <a:latin typeface="BIZ UDPゴシック" panose="020B0400000000000000" pitchFamily="50" charset="-128"/>
                <a:ea typeface="BIZ UDPゴシック" panose="020B0400000000000000" pitchFamily="50" charset="-128"/>
              </a:rPr>
              <a:t>８府県　</a:t>
            </a:r>
            <a:r>
              <a:rPr kumimoji="1" lang="en-US" altLang="ja-JP" sz="1100" u="sng" dirty="0">
                <a:solidFill>
                  <a:srgbClr val="FF0000"/>
                </a:solidFill>
                <a:highlight>
                  <a:srgbClr val="FFFF00"/>
                </a:highlight>
                <a:latin typeface="BIZ UDPゴシック" panose="020B0400000000000000" pitchFamily="50" charset="-128"/>
                <a:ea typeface="BIZ UDPゴシック" panose="020B0400000000000000" pitchFamily="50" charset="-128"/>
              </a:rPr>
              <a:t>6/18</a:t>
            </a:r>
            <a:r>
              <a:rPr kumimoji="1" lang="ja-JP" altLang="en-US" sz="1100" u="sng" dirty="0">
                <a:solidFill>
                  <a:srgbClr val="FF0000"/>
                </a:solidFill>
                <a:highlight>
                  <a:srgbClr val="FFFF00"/>
                </a:highlight>
                <a:latin typeface="BIZ UDPゴシック" panose="020B0400000000000000" pitchFamily="50" charset="-128"/>
                <a:ea typeface="BIZ UDPゴシック" panose="020B0400000000000000" pitchFamily="50" charset="-128"/>
              </a:rPr>
              <a:t>迄</a:t>
            </a:r>
          </a:p>
        </p:txBody>
      </p:sp>
      <p:sp>
        <p:nvSpPr>
          <p:cNvPr id="21" name="四角形: 角を丸くする 20">
            <a:extLst>
              <a:ext uri="{FF2B5EF4-FFF2-40B4-BE49-F238E27FC236}">
                <a16:creationId xmlns:a16="http://schemas.microsoft.com/office/drawing/2014/main" id="{29B480C6-94E9-4E0F-AE63-914041D8B193}"/>
              </a:ext>
            </a:extLst>
          </p:cNvPr>
          <p:cNvSpPr/>
          <p:nvPr/>
        </p:nvSpPr>
        <p:spPr>
          <a:xfrm>
            <a:off x="304800" y="5270708"/>
            <a:ext cx="6146799" cy="1482741"/>
          </a:xfrm>
          <a:prstGeom prst="roundRect">
            <a:avLst>
              <a:gd name="adj" fmla="val 5952"/>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四角形: 角を丸くする 21">
            <a:extLst>
              <a:ext uri="{FF2B5EF4-FFF2-40B4-BE49-F238E27FC236}">
                <a16:creationId xmlns:a16="http://schemas.microsoft.com/office/drawing/2014/main" id="{A98B6680-2060-40FA-A6B9-498FEA85527C}"/>
              </a:ext>
            </a:extLst>
          </p:cNvPr>
          <p:cNvSpPr/>
          <p:nvPr/>
        </p:nvSpPr>
        <p:spPr>
          <a:xfrm>
            <a:off x="308187" y="5030859"/>
            <a:ext cx="5513531" cy="285994"/>
          </a:xfrm>
          <a:prstGeom prst="roundRect">
            <a:avLst>
              <a:gd name="adj" fmla="val 50000"/>
            </a:avLst>
          </a:prstGeom>
          <a:solidFill>
            <a:schemeClr val="bg1"/>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bg2">
                    <a:lumMod val="10000"/>
                  </a:schemeClr>
                </a:solidFill>
                <a:latin typeface="BIZ UDPゴシック" panose="020B0400000000000000" pitchFamily="50" charset="-128"/>
                <a:ea typeface="BIZ UDPゴシック" panose="020B0400000000000000" pitchFamily="50" charset="-128"/>
              </a:rPr>
              <a:t>厚生労働省から示されている面会時の対応</a:t>
            </a:r>
          </a:p>
        </p:txBody>
      </p:sp>
      <p:sp>
        <p:nvSpPr>
          <p:cNvPr id="23" name="テキスト ボックス 22">
            <a:extLst>
              <a:ext uri="{FF2B5EF4-FFF2-40B4-BE49-F238E27FC236}">
                <a16:creationId xmlns:a16="http://schemas.microsoft.com/office/drawing/2014/main" id="{79EBB15C-B4A9-4FD2-92B7-ABD7FAEEDA06}"/>
              </a:ext>
            </a:extLst>
          </p:cNvPr>
          <p:cNvSpPr txBox="1"/>
          <p:nvPr/>
        </p:nvSpPr>
        <p:spPr>
          <a:xfrm>
            <a:off x="406399" y="5270709"/>
            <a:ext cx="6045200" cy="646331"/>
          </a:xfrm>
          <a:prstGeom prst="rect">
            <a:avLst/>
          </a:prstGeom>
          <a:noFill/>
        </p:spPr>
        <p:txBody>
          <a:bodyPr wrap="square" rtlCol="0">
            <a:spAutoFit/>
          </a:bodyPr>
          <a:lstStyle/>
          <a:p>
            <a:r>
              <a:rPr lang="ja-JP" altLang="en-US" sz="1200" dirty="0">
                <a:solidFill>
                  <a:schemeClr val="bg2">
                    <a:lumMod val="10000"/>
                  </a:schemeClr>
                </a:solidFill>
                <a:latin typeface="BIZ UDPゴシック" panose="020B0400000000000000" pitchFamily="50" charset="-128"/>
                <a:ea typeface="BIZ UDPゴシック" panose="020B0400000000000000" pitchFamily="50" charset="-128"/>
              </a:rPr>
              <a:t>「社会福祉施設等（入所施設・居住系サービスに限る。）における感染拡大防止のための留意点について」（令和２年４月７日介護保険最新情報</a:t>
            </a:r>
            <a:r>
              <a:rPr lang="en-US" altLang="ja-JP" sz="1200" dirty="0">
                <a:solidFill>
                  <a:schemeClr val="bg2">
                    <a:lumMod val="10000"/>
                  </a:schemeClr>
                </a:solidFill>
                <a:latin typeface="BIZ UDPゴシック" panose="020B0400000000000000" pitchFamily="50" charset="-128"/>
                <a:ea typeface="BIZ UDPゴシック" panose="020B0400000000000000" pitchFamily="50" charset="-128"/>
              </a:rPr>
              <a:t>vol.808 </a:t>
            </a:r>
            <a:r>
              <a:rPr lang="ja-JP" altLang="en-US" sz="1200" dirty="0">
                <a:solidFill>
                  <a:schemeClr val="bg2">
                    <a:lumMod val="10000"/>
                  </a:schemeClr>
                </a:solidFill>
                <a:latin typeface="BIZ UDPゴシック" panose="020B0400000000000000" pitchFamily="50" charset="-128"/>
                <a:ea typeface="BIZ UDPゴシック" panose="020B0400000000000000" pitchFamily="50" charset="-128"/>
              </a:rPr>
              <a:t>厚生労働省結核感染症課ほか）</a:t>
            </a:r>
            <a:endParaRPr kumimoji="1" lang="ja-JP" altLang="en-US" sz="1200" dirty="0">
              <a:solidFill>
                <a:schemeClr val="bg2">
                  <a:lumMod val="10000"/>
                </a:schemeClr>
              </a:solidFill>
              <a:latin typeface="BIZ UDPゴシック" panose="020B0400000000000000" pitchFamily="50" charset="-128"/>
              <a:ea typeface="BIZ UDPゴシック" panose="020B0400000000000000" pitchFamily="50" charset="-128"/>
            </a:endParaRPr>
          </a:p>
        </p:txBody>
      </p:sp>
      <p:sp>
        <p:nvSpPr>
          <p:cNvPr id="25" name="正方形/長方形 24">
            <a:extLst>
              <a:ext uri="{FF2B5EF4-FFF2-40B4-BE49-F238E27FC236}">
                <a16:creationId xmlns:a16="http://schemas.microsoft.com/office/drawing/2014/main" id="{87D21C30-83ED-4E21-BEAC-BCDF7E7C4EAE}"/>
              </a:ext>
            </a:extLst>
          </p:cNvPr>
          <p:cNvSpPr/>
          <p:nvPr/>
        </p:nvSpPr>
        <p:spPr>
          <a:xfrm>
            <a:off x="406399" y="5901257"/>
            <a:ext cx="6045200" cy="892552"/>
          </a:xfrm>
          <a:prstGeom prst="rect">
            <a:avLst/>
          </a:prstGeom>
        </p:spPr>
        <p:txBody>
          <a:bodyPr wrap="square">
            <a:spAutoFit/>
          </a:bodyPr>
          <a:lstStyle/>
          <a:p>
            <a:r>
              <a:rPr lang="ja-JP" altLang="en-US" sz="1300" dirty="0">
                <a:solidFill>
                  <a:schemeClr val="bg2">
                    <a:lumMod val="10000"/>
                  </a:schemeClr>
                </a:solidFill>
                <a:latin typeface="BIZ UDPゴシック" panose="020B0400000000000000" pitchFamily="50" charset="-128"/>
                <a:ea typeface="BIZ UDPゴシック" panose="020B0400000000000000" pitchFamily="50" charset="-128"/>
              </a:rPr>
              <a:t>１　面会については 、感染経路の遮断という観点から、緊急やむを得ない場合を除き、制限すること。テレビ電話等の活用を行うこと等の工夫をすることも検討すること。面会者に対して、体温を計測してもらい、発熱が認められる場合には面会を断ること。</a:t>
            </a:r>
          </a:p>
        </p:txBody>
      </p:sp>
      <p:sp>
        <p:nvSpPr>
          <p:cNvPr id="3" name="テキスト ボックス 2">
            <a:extLst>
              <a:ext uri="{FF2B5EF4-FFF2-40B4-BE49-F238E27FC236}">
                <a16:creationId xmlns:a16="http://schemas.microsoft.com/office/drawing/2014/main" id="{3E3D77AD-EADF-492B-BE3F-2C627C5A9F2D}"/>
              </a:ext>
            </a:extLst>
          </p:cNvPr>
          <p:cNvSpPr txBox="1"/>
          <p:nvPr/>
        </p:nvSpPr>
        <p:spPr>
          <a:xfrm>
            <a:off x="304799" y="9531350"/>
            <a:ext cx="6245013" cy="430887"/>
          </a:xfrm>
          <a:prstGeom prst="rect">
            <a:avLst/>
          </a:prstGeom>
          <a:noFill/>
        </p:spPr>
        <p:txBody>
          <a:bodyPr wrap="square" rtlCol="0">
            <a:spAutoFit/>
          </a:bodyPr>
          <a:lstStyle/>
          <a:p>
            <a:r>
              <a:rPr kumimoji="1" lang="ja-JP" altLang="en-US" sz="1100" dirty="0">
                <a:solidFill>
                  <a:schemeClr val="tx2">
                    <a:lumMod val="50000"/>
                  </a:schemeClr>
                </a:solidFill>
                <a:latin typeface="Meiryo UI" panose="020B0604030504040204" pitchFamily="50" charset="-128"/>
                <a:ea typeface="Meiryo UI" panose="020B0604030504040204" pitchFamily="50" charset="-128"/>
              </a:rPr>
              <a:t>＊５都道県：東京、神奈川、埼玉、千葉、北海道</a:t>
            </a:r>
            <a:endParaRPr kumimoji="1" lang="en-US" altLang="ja-JP" sz="1100" dirty="0">
              <a:solidFill>
                <a:schemeClr val="tx2">
                  <a:lumMod val="50000"/>
                </a:schemeClr>
              </a:solidFill>
              <a:latin typeface="Meiryo UI" panose="020B0604030504040204" pitchFamily="50" charset="-128"/>
              <a:ea typeface="Meiryo UI" panose="020B0604030504040204" pitchFamily="50" charset="-128"/>
            </a:endParaRPr>
          </a:p>
          <a:p>
            <a:r>
              <a:rPr lang="ja-JP" altLang="en-US" sz="1100" dirty="0">
                <a:solidFill>
                  <a:schemeClr val="tx2">
                    <a:lumMod val="50000"/>
                  </a:schemeClr>
                </a:solidFill>
                <a:latin typeface="Meiryo UI" panose="020B0604030504040204" pitchFamily="50" charset="-128"/>
                <a:ea typeface="Meiryo UI" panose="020B0604030504040204" pitchFamily="50" charset="-128"/>
              </a:rPr>
              <a:t>＊８府県　 ：大阪、京都、兵庫、愛知、岐阜、石川、福岡、茨城</a:t>
            </a:r>
            <a:endParaRPr kumimoji="1" lang="ja-JP" altLang="en-US" dirty="0">
              <a:solidFill>
                <a:schemeClr val="tx2">
                  <a:lumMod val="50000"/>
                </a:schemeClr>
              </a:solidFill>
            </a:endParaRPr>
          </a:p>
        </p:txBody>
      </p:sp>
    </p:spTree>
    <p:extLst>
      <p:ext uri="{BB962C8B-B14F-4D97-AF65-F5344CB8AC3E}">
        <p14:creationId xmlns:p14="http://schemas.microsoft.com/office/powerpoint/2010/main" val="2851768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78C12CEC-B40B-410A-AEB5-E13C5A23C2E8}"/>
              </a:ext>
            </a:extLst>
          </p:cNvPr>
          <p:cNvSpPr/>
          <p:nvPr/>
        </p:nvSpPr>
        <p:spPr>
          <a:xfrm>
            <a:off x="304800" y="8632372"/>
            <a:ext cx="6248400" cy="117202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公益社団法人</a:t>
            </a: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　全国老人福祉施設協議会について</a:t>
            </a:r>
            <a:endParaRPr lang="en-US" altLang="ja-JP" sz="1200" dirty="0">
              <a:solidFill>
                <a:sysClr val="windowText" lastClr="000000"/>
              </a:solidFill>
              <a:latin typeface="BIZ UDPゴシック" panose="020B0400000000000000" pitchFamily="50" charset="-128"/>
              <a:ea typeface="BIZ UDPゴシック" panose="020B0400000000000000" pitchFamily="50" charset="-128"/>
            </a:endParaRPr>
          </a:p>
          <a:p>
            <a:endParaRPr lang="en-US" altLang="ja-JP" sz="1200" dirty="0">
              <a:solidFill>
                <a:sysClr val="windowText" lastClr="000000"/>
              </a:solidFill>
              <a:latin typeface="BIZ UDPゴシック" panose="020B0400000000000000" pitchFamily="50" charset="-128"/>
              <a:ea typeface="BIZ UDPゴシック" panose="020B0400000000000000" pitchFamily="50" charset="-128"/>
            </a:endParaRPr>
          </a:p>
          <a:p>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　本会は、全国約</a:t>
            </a:r>
            <a:r>
              <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rPr>
              <a:t>11,000</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事業所の会員からなる高齢者福祉</a:t>
            </a:r>
            <a:r>
              <a:rPr lang="ja-JP" altLang="en-US" sz="1200" dirty="0">
                <a:solidFill>
                  <a:sysClr val="windowText" lastClr="000000"/>
                </a:solidFill>
                <a:latin typeface="BIZ UDPゴシック" panose="020B0400000000000000" pitchFamily="50" charset="-128"/>
                <a:ea typeface="BIZ UDPゴシック" panose="020B0400000000000000" pitchFamily="50" charset="-128"/>
              </a:rPr>
              <a:t>・介護の事業者団体です。研修を通じた質の向上や、調査研究を通じて厚生労働省に対して政策提案等を行っています。</a:t>
            </a:r>
            <a:endParaRPr lang="en-US" altLang="ja-JP" sz="1200" dirty="0">
              <a:solidFill>
                <a:sysClr val="windowText" lastClr="000000"/>
              </a:solidFill>
              <a:latin typeface="BIZ UDPゴシック" panose="020B0400000000000000" pitchFamily="50" charset="-128"/>
              <a:ea typeface="BIZ UDPゴシック" panose="020B0400000000000000" pitchFamily="50" charset="-128"/>
            </a:endParaRPr>
          </a:p>
          <a:p>
            <a:pPr algn="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a:t>
            </a:r>
            <a:r>
              <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rPr>
              <a:t>102-0093</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　東京都千代田区平河町</a:t>
            </a:r>
            <a:r>
              <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rPr>
              <a:t>2-7-1</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　塩崎ビル７階　  </a:t>
            </a:r>
            <a:endPar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endParaRPr>
          </a:p>
          <a:p>
            <a:pPr algn="r"/>
            <a:r>
              <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rPr>
              <a:t>MAIL:</a:t>
            </a:r>
            <a:r>
              <a:rPr kumimoji="1" lang="ja-JP" altLang="en-US" sz="1200" dirty="0">
                <a:solidFill>
                  <a:sysClr val="windowText" lastClr="000000"/>
                </a:solidFill>
                <a:latin typeface="BIZ UDPゴシック" panose="020B0400000000000000" pitchFamily="50" charset="-128"/>
                <a:ea typeface="BIZ UDPゴシック" panose="020B0400000000000000" pitchFamily="50" charset="-128"/>
              </a:rPr>
              <a:t>　</a:t>
            </a:r>
            <a:r>
              <a:rPr kumimoji="1" lang="en-US" altLang="ja-JP" sz="1200" dirty="0">
                <a:solidFill>
                  <a:sysClr val="windowText" lastClr="000000"/>
                </a:solidFill>
                <a:latin typeface="BIZ UDPゴシック" panose="020B0400000000000000" pitchFamily="50" charset="-128"/>
                <a:ea typeface="BIZ UDPゴシック" panose="020B0400000000000000" pitchFamily="50" charset="-128"/>
              </a:rPr>
              <a:t>js.jimukyoku@roushikyo.or.jp</a:t>
            </a:r>
          </a:p>
        </p:txBody>
      </p:sp>
      <p:cxnSp>
        <p:nvCxnSpPr>
          <p:cNvPr id="5" name="直線矢印コネクタ 4">
            <a:extLst>
              <a:ext uri="{FF2B5EF4-FFF2-40B4-BE49-F238E27FC236}">
                <a16:creationId xmlns:a16="http://schemas.microsoft.com/office/drawing/2014/main" id="{30737833-4692-4D3B-B9E0-71F7A769908F}"/>
              </a:ext>
            </a:extLst>
          </p:cNvPr>
          <p:cNvCxnSpPr/>
          <p:nvPr/>
        </p:nvCxnSpPr>
        <p:spPr>
          <a:xfrm>
            <a:off x="0" y="-130629"/>
            <a:ext cx="4064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856BCBBF-100E-491A-A767-226A4A09CB31}"/>
              </a:ext>
            </a:extLst>
          </p:cNvPr>
          <p:cNvCxnSpPr/>
          <p:nvPr/>
        </p:nvCxnSpPr>
        <p:spPr>
          <a:xfrm>
            <a:off x="6451600" y="-130629"/>
            <a:ext cx="4064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B0B1EE85-183F-4CCF-A355-40B3A03A4F5B}"/>
              </a:ext>
            </a:extLst>
          </p:cNvPr>
          <p:cNvCxnSpPr>
            <a:cxnSpLocks/>
          </p:cNvCxnSpPr>
          <p:nvPr/>
        </p:nvCxnSpPr>
        <p:spPr>
          <a:xfrm>
            <a:off x="0" y="10099221"/>
            <a:ext cx="3048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90710C22-C64B-4F57-BD3D-4FB8FCEEB88A}"/>
              </a:ext>
            </a:extLst>
          </p:cNvPr>
          <p:cNvCxnSpPr>
            <a:cxnSpLocks/>
          </p:cNvCxnSpPr>
          <p:nvPr/>
        </p:nvCxnSpPr>
        <p:spPr>
          <a:xfrm>
            <a:off x="6553200" y="10099221"/>
            <a:ext cx="3048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64B68C0F-6459-42CB-A3D0-6C76DD2319FD}"/>
              </a:ext>
            </a:extLst>
          </p:cNvPr>
          <p:cNvSpPr txBox="1"/>
          <p:nvPr/>
        </p:nvSpPr>
        <p:spPr>
          <a:xfrm>
            <a:off x="406399" y="101600"/>
            <a:ext cx="5244569" cy="707886"/>
          </a:xfrm>
          <a:prstGeom prst="rect">
            <a:avLst/>
          </a:prstGeom>
          <a:noFill/>
          <a:ln w="28575">
            <a:solidFill>
              <a:srgbClr val="FF0000"/>
            </a:solidFill>
          </a:ln>
        </p:spPr>
        <p:txBody>
          <a:bodyPr wrap="square" rtlCol="0">
            <a:spAutoFit/>
          </a:bodyPr>
          <a:lstStyle/>
          <a:p>
            <a:pPr algn="ctr"/>
            <a:r>
              <a:rPr kumimoji="1" lang="ja-JP" altLang="en-US" sz="2000" dirty="0">
                <a:solidFill>
                  <a:schemeClr val="bg2">
                    <a:lumMod val="10000"/>
                  </a:schemeClr>
                </a:solidFill>
                <a:latin typeface="BIZ UDPゴシック" panose="020B0400000000000000" pitchFamily="50" charset="-128"/>
                <a:ea typeface="BIZ UDPゴシック" panose="020B0400000000000000" pitchFamily="50" charset="-128"/>
              </a:rPr>
              <a:t>新型コロナウイルス感染症（</a:t>
            </a:r>
            <a:r>
              <a:rPr kumimoji="1" lang="en-US" altLang="ja-JP" sz="2000" dirty="0">
                <a:solidFill>
                  <a:schemeClr val="bg2">
                    <a:lumMod val="10000"/>
                  </a:schemeClr>
                </a:solidFill>
                <a:latin typeface="BIZ UDPゴシック" panose="020B0400000000000000" pitchFamily="50" charset="-128"/>
                <a:ea typeface="BIZ UDPゴシック" panose="020B0400000000000000" pitchFamily="50" charset="-128"/>
              </a:rPr>
              <a:t>COVID-19</a:t>
            </a:r>
            <a:r>
              <a:rPr kumimoji="1" lang="ja-JP" altLang="en-US" sz="2000" dirty="0">
                <a:solidFill>
                  <a:schemeClr val="bg2">
                    <a:lumMod val="10000"/>
                  </a:schemeClr>
                </a:solidFill>
                <a:latin typeface="BIZ UDPゴシック" panose="020B0400000000000000" pitchFamily="50" charset="-128"/>
                <a:ea typeface="BIZ UDPゴシック" panose="020B0400000000000000" pitchFamily="50" charset="-128"/>
              </a:rPr>
              <a:t>）に</a:t>
            </a:r>
            <a:endParaRPr kumimoji="1" lang="en-US" altLang="ja-JP" sz="2000" dirty="0">
              <a:solidFill>
                <a:schemeClr val="bg2">
                  <a:lumMod val="10000"/>
                </a:schemeClr>
              </a:solidFill>
              <a:latin typeface="BIZ UDPゴシック" panose="020B0400000000000000" pitchFamily="50" charset="-128"/>
              <a:ea typeface="BIZ UDPゴシック" panose="020B0400000000000000" pitchFamily="50" charset="-128"/>
            </a:endParaRPr>
          </a:p>
          <a:p>
            <a:pPr algn="ctr"/>
            <a:r>
              <a:rPr kumimoji="1" lang="ja-JP" altLang="en-US" sz="2000" dirty="0">
                <a:solidFill>
                  <a:schemeClr val="bg2">
                    <a:lumMod val="10000"/>
                  </a:schemeClr>
                </a:solidFill>
                <a:latin typeface="BIZ UDPゴシック" panose="020B0400000000000000" pitchFamily="50" charset="-128"/>
                <a:ea typeface="BIZ UDPゴシック" panose="020B0400000000000000" pitchFamily="50" charset="-128"/>
              </a:rPr>
              <a:t>係る</a:t>
            </a:r>
            <a:r>
              <a:rPr lang="ja-JP" altLang="en-US" sz="2000" dirty="0">
                <a:solidFill>
                  <a:schemeClr val="bg2">
                    <a:lumMod val="10000"/>
                  </a:schemeClr>
                </a:solidFill>
                <a:latin typeface="BIZ UDPゴシック" panose="020B0400000000000000" pitchFamily="50" charset="-128"/>
                <a:ea typeface="BIZ UDPゴシック" panose="020B0400000000000000" pitchFamily="50" charset="-128"/>
              </a:rPr>
              <a:t>面会に関するお願い</a:t>
            </a:r>
            <a:endParaRPr kumimoji="1" lang="ja-JP" altLang="en-US" sz="2000" dirty="0">
              <a:solidFill>
                <a:schemeClr val="bg2">
                  <a:lumMod val="10000"/>
                </a:schemeClr>
              </a:solidFill>
              <a:latin typeface="BIZ UDPゴシック" panose="020B0400000000000000" pitchFamily="50" charset="-128"/>
              <a:ea typeface="BIZ UDPゴシック" panose="020B0400000000000000" pitchFamily="50" charset="-128"/>
            </a:endParaRPr>
          </a:p>
        </p:txBody>
      </p:sp>
      <p:pic>
        <p:nvPicPr>
          <p:cNvPr id="1026" name="Picture 2" descr="公益社団法人全国老人福祉施設協議会">
            <a:extLst>
              <a:ext uri="{FF2B5EF4-FFF2-40B4-BE49-F238E27FC236}">
                <a16:creationId xmlns:a16="http://schemas.microsoft.com/office/drawing/2014/main" id="{A0ABF0DF-A931-4431-A46F-2CCA45158E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0720" y="8726587"/>
            <a:ext cx="2580879" cy="238621"/>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0C3B0B78-4348-469E-86F7-F2777B292917}"/>
              </a:ext>
            </a:extLst>
          </p:cNvPr>
          <p:cNvSpPr txBox="1"/>
          <p:nvPr/>
        </p:nvSpPr>
        <p:spPr>
          <a:xfrm>
            <a:off x="406400" y="805180"/>
            <a:ext cx="6146800" cy="2739211"/>
          </a:xfrm>
          <a:prstGeom prst="rect">
            <a:avLst/>
          </a:prstGeom>
          <a:noFill/>
        </p:spPr>
        <p:txBody>
          <a:bodyPr wrap="square" rtlCol="0">
            <a:spAutoFit/>
          </a:bodyPr>
          <a:lstStyle/>
          <a:p>
            <a:r>
              <a:rPr kumimoji="1" lang="ja-JP" altLang="en-US" sz="1600" dirty="0">
                <a:solidFill>
                  <a:schemeClr val="bg2">
                    <a:lumMod val="10000"/>
                  </a:schemeClr>
                </a:solidFill>
                <a:latin typeface="BIZ UDPゴシック" panose="020B0400000000000000" pitchFamily="50" charset="-128"/>
                <a:ea typeface="BIZ UDPゴシック" panose="020B0400000000000000" pitchFamily="50" charset="-128"/>
              </a:rPr>
              <a:t>　新型コロナウイルス感染症（以下、「新型コロナ」という）については、各地域で感染が蔓延しており、未だ治療方法が確立していないことから利用者、ご家族のみなさまもご不安なことと存じます。</a:t>
            </a:r>
            <a:endParaRPr kumimoji="1" lang="en-US" altLang="ja-JP" sz="1600" dirty="0">
              <a:solidFill>
                <a:schemeClr val="bg2">
                  <a:lumMod val="10000"/>
                </a:schemeClr>
              </a:solidFill>
              <a:latin typeface="BIZ UDPゴシック" panose="020B0400000000000000" pitchFamily="50" charset="-128"/>
              <a:ea typeface="BIZ UDPゴシック" panose="020B0400000000000000" pitchFamily="50" charset="-128"/>
            </a:endParaRPr>
          </a:p>
          <a:p>
            <a:endParaRPr lang="en-US" altLang="ja-JP" sz="1600" dirty="0">
              <a:solidFill>
                <a:schemeClr val="bg2">
                  <a:lumMod val="10000"/>
                </a:schemeClr>
              </a:solidFill>
              <a:latin typeface="BIZ UDPゴシック" panose="020B0400000000000000" pitchFamily="50" charset="-128"/>
              <a:ea typeface="BIZ UDPゴシック" panose="020B0400000000000000" pitchFamily="50" charset="-128"/>
            </a:endParaRPr>
          </a:p>
          <a:p>
            <a:r>
              <a:rPr lang="ja-JP" altLang="en-US" sz="1600" dirty="0">
                <a:solidFill>
                  <a:schemeClr val="bg2">
                    <a:lumMod val="10000"/>
                  </a:schemeClr>
                </a:solidFill>
                <a:latin typeface="BIZ UDPゴシック" panose="020B0400000000000000" pitchFamily="50" charset="-128"/>
                <a:ea typeface="BIZ UDPゴシック" panose="020B0400000000000000" pitchFamily="50" charset="-128"/>
              </a:rPr>
              <a:t>　特に、高齢者や基礎疾患を有するかたについては重症化することが分かっており、外部の方々との接触による感染は避けなければなりませんが、</a:t>
            </a:r>
            <a:r>
              <a:rPr kumimoji="1" lang="ja-JP" altLang="en-US" sz="1600" dirty="0">
                <a:solidFill>
                  <a:schemeClr val="bg2">
                    <a:lumMod val="10000"/>
                  </a:schemeClr>
                </a:solidFill>
                <a:latin typeface="BIZ UDPゴシック" panose="020B0400000000000000" pitchFamily="50" charset="-128"/>
                <a:ea typeface="BIZ UDPゴシック" panose="020B0400000000000000" pitchFamily="50" charset="-128"/>
              </a:rPr>
              <a:t>厚生労働省からの対応の方向性の趣旨を踏まえつつ、</a:t>
            </a:r>
            <a:r>
              <a:rPr kumimoji="1" lang="ja-JP" altLang="en-US" sz="1600" dirty="0">
                <a:solidFill>
                  <a:schemeClr val="tx2">
                    <a:lumMod val="50000"/>
                  </a:schemeClr>
                </a:solidFill>
                <a:latin typeface="BIZ UDPゴシック" panose="020B0400000000000000" pitchFamily="50" charset="-128"/>
                <a:ea typeface="BIZ UDPゴシック" panose="020B0400000000000000" pitchFamily="50" charset="-128"/>
              </a:rPr>
              <a:t>いくつかの条件が確認できた場合</a:t>
            </a:r>
            <a:r>
              <a:rPr kumimoji="1" lang="ja-JP" altLang="en-US" sz="1600">
                <a:solidFill>
                  <a:schemeClr val="tx2">
                    <a:lumMod val="50000"/>
                  </a:schemeClr>
                </a:solidFill>
                <a:latin typeface="BIZ UDPゴシック" panose="020B0400000000000000" pitchFamily="50" charset="-128"/>
                <a:ea typeface="BIZ UDPゴシック" panose="020B0400000000000000" pitchFamily="50" charset="-128"/>
              </a:rPr>
              <a:t>について面会</a:t>
            </a:r>
            <a:r>
              <a:rPr kumimoji="1" lang="ja-JP" altLang="en-US" sz="1600" dirty="0">
                <a:solidFill>
                  <a:schemeClr val="tx2">
                    <a:lumMod val="50000"/>
                  </a:schemeClr>
                </a:solidFill>
                <a:latin typeface="BIZ UDPゴシック" panose="020B0400000000000000" pitchFamily="50" charset="-128"/>
                <a:ea typeface="BIZ UDPゴシック" panose="020B0400000000000000" pitchFamily="50" charset="-128"/>
              </a:rPr>
              <a:t>についてご対応</a:t>
            </a:r>
            <a:r>
              <a:rPr kumimoji="1" lang="ja-JP" altLang="en-US" sz="1600">
                <a:solidFill>
                  <a:schemeClr val="tx2">
                    <a:lumMod val="50000"/>
                  </a:schemeClr>
                </a:solidFill>
                <a:latin typeface="BIZ UDPゴシック" panose="020B0400000000000000" pitchFamily="50" charset="-128"/>
                <a:ea typeface="BIZ UDPゴシック" panose="020B0400000000000000" pitchFamily="50" charset="-128"/>
              </a:rPr>
              <a:t>させていただいております。</a:t>
            </a:r>
            <a:endParaRPr kumimoji="1" lang="en-US" altLang="ja-JP" sz="1600" dirty="0">
              <a:solidFill>
                <a:schemeClr val="tx2">
                  <a:lumMod val="50000"/>
                </a:schemeClr>
              </a:solidFill>
              <a:latin typeface="BIZ UDPゴシック" panose="020B0400000000000000" pitchFamily="50" charset="-128"/>
              <a:ea typeface="BIZ UDPゴシック" panose="020B0400000000000000" pitchFamily="50" charset="-128"/>
            </a:endParaRPr>
          </a:p>
          <a:p>
            <a:r>
              <a:rPr lang="ja-JP" altLang="en-US" sz="1600" dirty="0">
                <a:solidFill>
                  <a:schemeClr val="tx2">
                    <a:lumMod val="50000"/>
                  </a:schemeClr>
                </a:solidFill>
                <a:latin typeface="BIZ UDPゴシック" panose="020B0400000000000000" pitchFamily="50" charset="-128"/>
                <a:ea typeface="BIZ UDPゴシック" panose="020B0400000000000000" pitchFamily="50" charset="-128"/>
              </a:rPr>
              <a:t>　</a:t>
            </a:r>
            <a:r>
              <a:rPr kumimoji="1" lang="ja-JP" altLang="en-US" sz="1200" dirty="0">
                <a:solidFill>
                  <a:schemeClr val="tx2">
                    <a:lumMod val="50000"/>
                  </a:schemeClr>
                </a:solidFill>
                <a:latin typeface="BIZ UDPゴシック" panose="020B0400000000000000" pitchFamily="50" charset="-128"/>
                <a:ea typeface="BIZ UDPゴシック" panose="020B0400000000000000" pitchFamily="50" charset="-128"/>
              </a:rPr>
              <a:t>ただし、近隣地域の感染拡大等により、改めて制限についてお願いをする場合があり得ますので、ご容赦くださいますようお願い申しあげます。</a:t>
            </a:r>
          </a:p>
        </p:txBody>
      </p:sp>
      <p:grpSp>
        <p:nvGrpSpPr>
          <p:cNvPr id="15" name="グループ化 14">
            <a:extLst>
              <a:ext uri="{FF2B5EF4-FFF2-40B4-BE49-F238E27FC236}">
                <a16:creationId xmlns:a16="http://schemas.microsoft.com/office/drawing/2014/main" id="{849F0ADC-5DEA-44C0-8DC2-99A4AD7DA484}"/>
              </a:ext>
            </a:extLst>
          </p:cNvPr>
          <p:cNvGrpSpPr/>
          <p:nvPr/>
        </p:nvGrpSpPr>
        <p:grpSpPr>
          <a:xfrm>
            <a:off x="4884738" y="6918751"/>
            <a:ext cx="1668462" cy="1752600"/>
            <a:chOff x="2586038" y="3048000"/>
            <a:chExt cx="3671093" cy="3810000"/>
          </a:xfrm>
        </p:grpSpPr>
        <p:pic>
          <p:nvPicPr>
            <p:cNvPr id="1028" name="Picture 4" descr="謝罪のイラスト「男性」">
              <a:extLst>
                <a:ext uri="{FF2B5EF4-FFF2-40B4-BE49-F238E27FC236}">
                  <a16:creationId xmlns:a16="http://schemas.microsoft.com/office/drawing/2014/main" id="{513D8C6E-E51D-44EB-B0A1-370B8F9A1D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6038" y="3048000"/>
              <a:ext cx="1685925" cy="3810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謝罪のイラスト「女性」">
              <a:extLst>
                <a:ext uri="{FF2B5EF4-FFF2-40B4-BE49-F238E27FC236}">
                  <a16:creationId xmlns:a16="http://schemas.microsoft.com/office/drawing/2014/main" id="{5DC47A3F-2FB9-4D92-B2B7-D1720876DB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66431" y="3048000"/>
              <a:ext cx="1790700" cy="3810000"/>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正方形/長方形 18">
            <a:extLst>
              <a:ext uri="{FF2B5EF4-FFF2-40B4-BE49-F238E27FC236}">
                <a16:creationId xmlns:a16="http://schemas.microsoft.com/office/drawing/2014/main" id="{BD1D6CBE-AB6E-4160-A09F-A55154AEBB60}"/>
              </a:ext>
            </a:extLst>
          </p:cNvPr>
          <p:cNvSpPr/>
          <p:nvPr/>
        </p:nvSpPr>
        <p:spPr>
          <a:xfrm>
            <a:off x="304800" y="7518309"/>
            <a:ext cx="3733799" cy="1060867"/>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solidFill>
                  <a:sysClr val="windowText" lastClr="000000"/>
                </a:solidFill>
                <a:latin typeface="BIZ UDPゴシック" panose="020B0400000000000000" pitchFamily="50" charset="-128"/>
                <a:ea typeface="BIZ UDPゴシック" panose="020B0400000000000000" pitchFamily="50" charset="-128"/>
              </a:rPr>
              <a:t>施設名</a:t>
            </a:r>
          </a:p>
        </p:txBody>
      </p:sp>
      <p:sp>
        <p:nvSpPr>
          <p:cNvPr id="25" name="テキスト ボックス 24">
            <a:extLst>
              <a:ext uri="{FF2B5EF4-FFF2-40B4-BE49-F238E27FC236}">
                <a16:creationId xmlns:a16="http://schemas.microsoft.com/office/drawing/2014/main" id="{AA051A53-8525-4A00-99B2-043DE6262C1F}"/>
              </a:ext>
            </a:extLst>
          </p:cNvPr>
          <p:cNvSpPr txBox="1"/>
          <p:nvPr/>
        </p:nvSpPr>
        <p:spPr>
          <a:xfrm>
            <a:off x="5689068" y="102163"/>
            <a:ext cx="1121307" cy="307777"/>
          </a:xfrm>
          <a:prstGeom prst="rect">
            <a:avLst/>
          </a:prstGeom>
          <a:noFill/>
          <a:ln>
            <a:solidFill>
              <a:schemeClr val="tx1"/>
            </a:solidFill>
            <a:prstDash val="lgDash"/>
          </a:ln>
        </p:spPr>
        <p:txBody>
          <a:bodyPr wrap="square" rtlCol="0">
            <a:spAutoFit/>
          </a:bodyPr>
          <a:lstStyle/>
          <a:p>
            <a:pPr algn="ctr"/>
            <a:r>
              <a:rPr kumimoji="1" lang="ja-JP" altLang="en-US" sz="1400" b="1" u="sng" dirty="0">
                <a:solidFill>
                  <a:srgbClr val="FF0000"/>
                </a:solidFill>
                <a:highlight>
                  <a:srgbClr val="FFFF00"/>
                </a:highlight>
                <a:latin typeface="BIZ UDPゴシック" panose="020B0400000000000000" pitchFamily="50" charset="-128"/>
                <a:ea typeface="BIZ UDPゴシック" panose="020B0400000000000000" pitchFamily="50" charset="-128"/>
              </a:rPr>
              <a:t>緩和地域用</a:t>
            </a:r>
          </a:p>
        </p:txBody>
      </p:sp>
      <p:sp>
        <p:nvSpPr>
          <p:cNvPr id="2" name="テキスト ボックス 1">
            <a:extLst>
              <a:ext uri="{FF2B5EF4-FFF2-40B4-BE49-F238E27FC236}">
                <a16:creationId xmlns:a16="http://schemas.microsoft.com/office/drawing/2014/main" id="{BB541F5E-F9ED-47E0-8A90-35A5FDC1612C}"/>
              </a:ext>
            </a:extLst>
          </p:cNvPr>
          <p:cNvSpPr txBox="1"/>
          <p:nvPr/>
        </p:nvSpPr>
        <p:spPr>
          <a:xfrm>
            <a:off x="304800" y="3907404"/>
            <a:ext cx="6248400" cy="3554819"/>
          </a:xfrm>
          <a:prstGeom prst="rect">
            <a:avLst/>
          </a:prstGeom>
          <a:noFill/>
        </p:spPr>
        <p:txBody>
          <a:bodyPr wrap="square" rtlCol="0">
            <a:spAutoFit/>
          </a:bodyPr>
          <a:lstStyle/>
          <a:p>
            <a:r>
              <a:rPr kumimoji="1" lang="en-US" altLang="ja-JP" sz="1500" b="1" dirty="0">
                <a:solidFill>
                  <a:schemeClr val="tx2">
                    <a:lumMod val="50000"/>
                  </a:schemeClr>
                </a:solidFill>
                <a:latin typeface="Meiryo UI" panose="020B0604030504040204" pitchFamily="50" charset="-128"/>
                <a:ea typeface="Meiryo UI" panose="020B0604030504040204" pitchFamily="50" charset="-128"/>
              </a:rPr>
              <a:t>【</a:t>
            </a:r>
            <a:r>
              <a:rPr kumimoji="1" lang="ja-JP" altLang="en-US" sz="1500" b="1" dirty="0">
                <a:solidFill>
                  <a:schemeClr val="tx2">
                    <a:lumMod val="50000"/>
                  </a:schemeClr>
                </a:solidFill>
                <a:latin typeface="Meiryo UI" panose="020B0604030504040204" pitchFamily="50" charset="-128"/>
                <a:ea typeface="Meiryo UI" panose="020B0604030504040204" pitchFamily="50" charset="-128"/>
              </a:rPr>
              <a:t>簡易</a:t>
            </a:r>
            <a:r>
              <a:rPr lang="ja-JP" altLang="en-US" sz="1500" b="1" dirty="0">
                <a:solidFill>
                  <a:schemeClr val="tx2">
                    <a:lumMod val="50000"/>
                  </a:schemeClr>
                </a:solidFill>
                <a:latin typeface="Meiryo UI" panose="020B0604030504040204" pitchFamily="50" charset="-128"/>
                <a:ea typeface="Meiryo UI" panose="020B0604030504040204" pitchFamily="50" charset="-128"/>
              </a:rPr>
              <a:t>チェック項目</a:t>
            </a:r>
            <a:r>
              <a:rPr kumimoji="1" lang="en-US" altLang="ja-JP" sz="1500" b="1" dirty="0">
                <a:solidFill>
                  <a:schemeClr val="tx2">
                    <a:lumMod val="50000"/>
                  </a:schemeClr>
                </a:solidFill>
                <a:latin typeface="Meiryo UI" panose="020B0604030504040204" pitchFamily="50" charset="-128"/>
                <a:ea typeface="Meiryo UI" panose="020B0604030504040204" pitchFamily="50" charset="-128"/>
              </a:rPr>
              <a:t>】</a:t>
            </a:r>
            <a:r>
              <a:rPr kumimoji="1" lang="ja-JP" altLang="en-US" sz="1500" b="1" dirty="0">
                <a:solidFill>
                  <a:schemeClr val="tx2">
                    <a:lumMod val="50000"/>
                  </a:schemeClr>
                </a:solidFill>
                <a:latin typeface="Meiryo UI" panose="020B0604030504040204" pitchFamily="50" charset="-128"/>
                <a:ea typeface="Meiryo UI" panose="020B0604030504040204" pitchFamily="50" charset="-128"/>
              </a:rPr>
              <a:t>　</a:t>
            </a:r>
            <a:r>
              <a:rPr kumimoji="1" lang="ja-JP" altLang="en-US" sz="1100" dirty="0">
                <a:solidFill>
                  <a:schemeClr val="tx2">
                    <a:lumMod val="50000"/>
                  </a:schemeClr>
                </a:solidFill>
                <a:latin typeface="Meiryo UI" panose="020B0604030504040204" pitchFamily="50" charset="-128"/>
                <a:ea typeface="Meiryo UI" panose="020B0604030504040204" pitchFamily="50" charset="-128"/>
              </a:rPr>
              <a:t>＊その他、施設側で気に係る事項があればご確認させていただく場合があります。</a:t>
            </a:r>
            <a:endParaRPr kumimoji="1" lang="en-US" altLang="ja-JP" sz="1100" dirty="0">
              <a:solidFill>
                <a:schemeClr val="tx2">
                  <a:lumMod val="50000"/>
                </a:schemeClr>
              </a:solidFill>
              <a:latin typeface="Meiryo UI" panose="020B0604030504040204" pitchFamily="50" charset="-128"/>
              <a:ea typeface="Meiryo UI" panose="020B0604030504040204" pitchFamily="50" charset="-128"/>
            </a:endParaRPr>
          </a:p>
          <a:p>
            <a:pPr marL="742950" lvl="1" indent="-285750">
              <a:buFont typeface="Wingdings" panose="05000000000000000000" pitchFamily="2" charset="2"/>
              <a:buChar char="p"/>
            </a:pPr>
            <a:r>
              <a:rPr lang="ja-JP" altLang="en-US" sz="1500" dirty="0">
                <a:solidFill>
                  <a:schemeClr val="tx2">
                    <a:lumMod val="50000"/>
                  </a:schemeClr>
                </a:solidFill>
                <a:latin typeface="Meiryo UI" panose="020B0604030504040204" pitchFamily="50" charset="-128"/>
                <a:ea typeface="Meiryo UI" panose="020B0604030504040204" pitchFamily="50" charset="-128"/>
              </a:rPr>
              <a:t>現在、緊急事態宣言の解除から十分な時間の経過していない、感染リスクの残る都道府県に居住・勤務していません</a:t>
            </a:r>
            <a:endParaRPr lang="en-US" altLang="ja-JP" sz="1500" dirty="0">
              <a:solidFill>
                <a:schemeClr val="tx2">
                  <a:lumMod val="50000"/>
                </a:schemeClr>
              </a:solidFill>
              <a:latin typeface="Meiryo UI" panose="020B0604030504040204" pitchFamily="50" charset="-128"/>
              <a:ea typeface="Meiryo UI" panose="020B0604030504040204" pitchFamily="50" charset="-128"/>
            </a:endParaRPr>
          </a:p>
          <a:p>
            <a:pPr marL="742950" lvl="1" indent="-285750">
              <a:buFont typeface="Wingdings" panose="05000000000000000000" pitchFamily="2" charset="2"/>
              <a:buChar char="p"/>
            </a:pPr>
            <a:r>
              <a:rPr lang="ja-JP" altLang="en-US" sz="1500" dirty="0">
                <a:solidFill>
                  <a:schemeClr val="tx2">
                    <a:lumMod val="50000"/>
                  </a:schemeClr>
                </a:solidFill>
                <a:latin typeface="Meiryo UI" panose="020B0604030504040204" pitchFamily="50" charset="-128"/>
                <a:ea typeface="Meiryo UI" panose="020B0604030504040204" pitchFamily="50" charset="-128"/>
              </a:rPr>
              <a:t>過去、２週間以内に感染者等との接触はありません</a:t>
            </a:r>
            <a:endParaRPr lang="en-US" altLang="ja-JP" sz="1500" dirty="0">
              <a:solidFill>
                <a:schemeClr val="tx2">
                  <a:lumMod val="50000"/>
                </a:schemeClr>
              </a:solidFill>
              <a:latin typeface="Meiryo UI" panose="020B0604030504040204" pitchFamily="50" charset="-128"/>
              <a:ea typeface="Meiryo UI" panose="020B0604030504040204" pitchFamily="50" charset="-128"/>
            </a:endParaRPr>
          </a:p>
          <a:p>
            <a:pPr marL="742950" lvl="1" indent="-285750">
              <a:buFont typeface="Wingdings" panose="05000000000000000000" pitchFamily="2" charset="2"/>
              <a:buChar char="p"/>
            </a:pPr>
            <a:r>
              <a:rPr lang="ja-JP" altLang="en-US" sz="1500" dirty="0">
                <a:solidFill>
                  <a:schemeClr val="tx2">
                    <a:lumMod val="50000"/>
                  </a:schemeClr>
                </a:solidFill>
                <a:latin typeface="Meiryo UI" panose="020B0604030504040204" pitchFamily="50" charset="-128"/>
                <a:ea typeface="Meiryo UI" panose="020B0604030504040204" pitchFamily="50" charset="-128"/>
              </a:rPr>
              <a:t>新型コロナウイルス感染症には感染していません（過去に感染し回復した場合には、お申し出ください）</a:t>
            </a:r>
            <a:endParaRPr lang="en-US" altLang="ja-JP" sz="1500" dirty="0">
              <a:solidFill>
                <a:schemeClr val="tx2">
                  <a:lumMod val="50000"/>
                </a:schemeClr>
              </a:solidFill>
              <a:latin typeface="Meiryo UI" panose="020B0604030504040204" pitchFamily="50" charset="-128"/>
              <a:ea typeface="Meiryo UI" panose="020B0604030504040204" pitchFamily="50" charset="-128"/>
            </a:endParaRPr>
          </a:p>
          <a:p>
            <a:pPr marL="742950" lvl="1" indent="-285750">
              <a:buFont typeface="Wingdings" panose="05000000000000000000" pitchFamily="2" charset="2"/>
              <a:buChar char="p"/>
            </a:pPr>
            <a:r>
              <a:rPr kumimoji="1" lang="ja-JP" altLang="en-US" sz="1500" dirty="0">
                <a:solidFill>
                  <a:schemeClr val="tx2">
                    <a:lumMod val="50000"/>
                  </a:schemeClr>
                </a:solidFill>
                <a:latin typeface="Meiryo UI" panose="020B0604030504040204" pitchFamily="50" charset="-128"/>
                <a:ea typeface="Meiryo UI" panose="020B0604030504040204" pitchFamily="50" charset="-128"/>
              </a:rPr>
              <a:t>過去２週間内の発熱がありません</a:t>
            </a:r>
            <a:endParaRPr kumimoji="1" lang="en-US" altLang="ja-JP" sz="1500" dirty="0">
              <a:solidFill>
                <a:schemeClr val="tx2">
                  <a:lumMod val="50000"/>
                </a:schemeClr>
              </a:solidFill>
              <a:latin typeface="Meiryo UI" panose="020B0604030504040204" pitchFamily="50" charset="-128"/>
              <a:ea typeface="Meiryo UI" panose="020B0604030504040204" pitchFamily="50" charset="-128"/>
            </a:endParaRPr>
          </a:p>
          <a:p>
            <a:pPr marL="742950" lvl="1" indent="-285750">
              <a:buFont typeface="Wingdings" panose="05000000000000000000" pitchFamily="2" charset="2"/>
              <a:buChar char="p"/>
            </a:pPr>
            <a:r>
              <a:rPr lang="ja-JP" altLang="en-US" sz="1500" dirty="0">
                <a:solidFill>
                  <a:schemeClr val="tx2">
                    <a:lumMod val="50000"/>
                  </a:schemeClr>
                </a:solidFill>
                <a:latin typeface="Meiryo UI" panose="020B0604030504040204" pitchFamily="50" charset="-128"/>
                <a:ea typeface="Meiryo UI" panose="020B0604030504040204" pitchFamily="50" charset="-128"/>
              </a:rPr>
              <a:t>本日の体温は（　　　　　℃）で平温（入口でも検温いたします）</a:t>
            </a:r>
            <a:endParaRPr lang="en-US" altLang="ja-JP" sz="1500" dirty="0">
              <a:solidFill>
                <a:schemeClr val="tx2">
                  <a:lumMod val="50000"/>
                </a:schemeClr>
              </a:solidFill>
              <a:latin typeface="Meiryo UI" panose="020B0604030504040204" pitchFamily="50" charset="-128"/>
              <a:ea typeface="Meiryo UI" panose="020B0604030504040204" pitchFamily="50" charset="-128"/>
            </a:endParaRPr>
          </a:p>
          <a:p>
            <a:pPr marL="742950" lvl="1" indent="-285750">
              <a:buFont typeface="Wingdings" panose="05000000000000000000" pitchFamily="2" charset="2"/>
              <a:buChar char="p"/>
            </a:pPr>
            <a:r>
              <a:rPr kumimoji="1" lang="ja-JP" altLang="en-US" sz="1500" dirty="0">
                <a:solidFill>
                  <a:schemeClr val="tx2">
                    <a:lumMod val="50000"/>
                  </a:schemeClr>
                </a:solidFill>
                <a:latin typeface="Meiryo UI" panose="020B0604030504040204" pitchFamily="50" charset="-128"/>
                <a:ea typeface="Meiryo UI" panose="020B0604030504040204" pitchFamily="50" charset="-128"/>
              </a:rPr>
              <a:t>「面会者健康チェックシート」の項目に該当するものはありません</a:t>
            </a:r>
            <a:endParaRPr kumimoji="1" lang="en-US" altLang="ja-JP" sz="1500" dirty="0">
              <a:solidFill>
                <a:schemeClr val="tx2">
                  <a:lumMod val="50000"/>
                </a:schemeClr>
              </a:solidFill>
              <a:latin typeface="Meiryo UI" panose="020B0604030504040204" pitchFamily="50" charset="-128"/>
              <a:ea typeface="Meiryo UI" panose="020B0604030504040204" pitchFamily="50" charset="-128"/>
            </a:endParaRPr>
          </a:p>
          <a:p>
            <a:pPr marL="742950" lvl="1" indent="-285750">
              <a:buFont typeface="Wingdings" panose="05000000000000000000" pitchFamily="2" charset="2"/>
              <a:buChar char="p"/>
            </a:pPr>
            <a:r>
              <a:rPr lang="ja-JP" altLang="en-US" sz="1500" dirty="0">
                <a:solidFill>
                  <a:schemeClr val="tx2">
                    <a:lumMod val="50000"/>
                  </a:schemeClr>
                </a:solidFill>
                <a:latin typeface="Meiryo UI" panose="020B0604030504040204" pitchFamily="50" charset="-128"/>
                <a:ea typeface="Meiryo UI" panose="020B0604030504040204" pitchFamily="50" charset="-128"/>
              </a:rPr>
              <a:t>面会人数は１人です</a:t>
            </a:r>
            <a:endParaRPr lang="en-US" altLang="ja-JP" sz="1500" dirty="0">
              <a:solidFill>
                <a:schemeClr val="tx2">
                  <a:lumMod val="50000"/>
                </a:schemeClr>
              </a:solidFill>
              <a:latin typeface="Meiryo UI" panose="020B0604030504040204" pitchFamily="50" charset="-128"/>
              <a:ea typeface="Meiryo UI" panose="020B0604030504040204" pitchFamily="50" charset="-128"/>
            </a:endParaRPr>
          </a:p>
          <a:p>
            <a:pPr marL="742950" lvl="1" indent="-285750">
              <a:buFont typeface="Wingdings" panose="05000000000000000000" pitchFamily="2" charset="2"/>
              <a:buChar char="p"/>
            </a:pPr>
            <a:r>
              <a:rPr kumimoji="1" lang="ja-JP" altLang="en-US" sz="1500" dirty="0">
                <a:solidFill>
                  <a:schemeClr val="tx2">
                    <a:lumMod val="50000"/>
                  </a:schemeClr>
                </a:solidFill>
                <a:latin typeface="Meiryo UI" panose="020B0604030504040204" pitchFamily="50" charset="-128"/>
                <a:ea typeface="Meiryo UI" panose="020B0604030504040204" pitchFamily="50" charset="-128"/>
              </a:rPr>
              <a:t>マスクを着用しています</a:t>
            </a:r>
            <a:endParaRPr kumimoji="1" lang="en-US" altLang="ja-JP" sz="1500" dirty="0">
              <a:solidFill>
                <a:schemeClr val="tx2">
                  <a:lumMod val="50000"/>
                </a:schemeClr>
              </a:solidFill>
              <a:latin typeface="Meiryo UI" panose="020B0604030504040204" pitchFamily="50" charset="-128"/>
              <a:ea typeface="Meiryo UI" panose="020B0604030504040204" pitchFamily="50" charset="-128"/>
            </a:endParaRPr>
          </a:p>
          <a:p>
            <a:pPr marL="742950" lvl="1" indent="-285750">
              <a:buFont typeface="Wingdings" panose="05000000000000000000" pitchFamily="2" charset="2"/>
              <a:buChar char="p"/>
            </a:pPr>
            <a:r>
              <a:rPr lang="ja-JP" altLang="en-US" sz="1500" dirty="0">
                <a:solidFill>
                  <a:schemeClr val="tx2">
                    <a:lumMod val="50000"/>
                  </a:schemeClr>
                </a:solidFill>
                <a:latin typeface="Meiryo UI" panose="020B0604030504040204" pitchFamily="50" charset="-128"/>
                <a:ea typeface="Meiryo UI" panose="020B0604030504040204" pitchFamily="50" charset="-128"/>
              </a:rPr>
              <a:t>面会前後の手指消毒を徹底します</a:t>
            </a:r>
            <a:endParaRPr lang="en-US" altLang="ja-JP" sz="1500" dirty="0">
              <a:solidFill>
                <a:schemeClr val="tx2">
                  <a:lumMod val="50000"/>
                </a:schemeClr>
              </a:solidFill>
              <a:latin typeface="Meiryo UI" panose="020B0604030504040204" pitchFamily="50" charset="-128"/>
              <a:ea typeface="Meiryo UI" panose="020B0604030504040204" pitchFamily="50" charset="-128"/>
            </a:endParaRPr>
          </a:p>
          <a:p>
            <a:pPr marL="742950" lvl="1" indent="-285750">
              <a:buFont typeface="Wingdings" panose="05000000000000000000" pitchFamily="2" charset="2"/>
              <a:buChar char="p"/>
            </a:pPr>
            <a:r>
              <a:rPr lang="en-US" altLang="ja-JP" sz="1500" dirty="0">
                <a:solidFill>
                  <a:schemeClr val="tx2">
                    <a:lumMod val="50000"/>
                  </a:schemeClr>
                </a:solidFill>
                <a:latin typeface="Meiryo UI" panose="020B0604030504040204" pitchFamily="50" charset="-128"/>
                <a:ea typeface="Meiryo UI" panose="020B0604030504040204" pitchFamily="50" charset="-128"/>
              </a:rPr>
              <a:t>15</a:t>
            </a:r>
            <a:r>
              <a:rPr lang="ja-JP" altLang="en-US" sz="1500" dirty="0">
                <a:solidFill>
                  <a:schemeClr val="tx2">
                    <a:lumMod val="50000"/>
                  </a:schemeClr>
                </a:solidFill>
                <a:latin typeface="Meiryo UI" panose="020B0604030504040204" pitchFamily="50" charset="-128"/>
                <a:ea typeface="Meiryo UI" panose="020B0604030504040204" pitchFamily="50" charset="-128"/>
              </a:rPr>
              <a:t>分程度の面会となることを了承しました</a:t>
            </a:r>
            <a:endParaRPr lang="en-US" altLang="ja-JP" sz="1500" dirty="0">
              <a:solidFill>
                <a:schemeClr val="tx2">
                  <a:lumMod val="50000"/>
                </a:schemeClr>
              </a:solidFill>
              <a:latin typeface="Meiryo UI" panose="020B0604030504040204" pitchFamily="50" charset="-128"/>
              <a:ea typeface="Meiryo UI" panose="020B0604030504040204" pitchFamily="50" charset="-128"/>
            </a:endParaRPr>
          </a:p>
          <a:p>
            <a:pPr marL="742950" lvl="1" indent="-285750">
              <a:buFont typeface="Wingdings" panose="05000000000000000000" pitchFamily="2" charset="2"/>
              <a:buChar char="p"/>
            </a:pPr>
            <a:r>
              <a:rPr lang="ja-JP" altLang="en-US" sz="1500" dirty="0">
                <a:solidFill>
                  <a:schemeClr val="tx2">
                    <a:lumMod val="50000"/>
                  </a:schemeClr>
                </a:solidFill>
                <a:latin typeface="Meiryo UI" panose="020B0604030504040204" pitchFamily="50" charset="-128"/>
                <a:ea typeface="Meiryo UI" panose="020B0604030504040204" pitchFamily="50" charset="-128"/>
              </a:rPr>
              <a:t>抱擁は行わないようにします</a:t>
            </a:r>
            <a:endParaRPr lang="en-US" altLang="ja-JP" sz="1500" dirty="0">
              <a:solidFill>
                <a:schemeClr val="tx2">
                  <a:lumMod val="50000"/>
                </a:schemeClr>
              </a:solidFill>
              <a:latin typeface="Meiryo UI" panose="020B0604030504040204" pitchFamily="50" charset="-128"/>
              <a:ea typeface="Meiryo UI" panose="020B0604030504040204" pitchFamily="50" charset="-128"/>
            </a:endParaRPr>
          </a:p>
          <a:p>
            <a:pPr marL="742950" lvl="1" indent="-285750">
              <a:buFont typeface="Wingdings" panose="05000000000000000000" pitchFamily="2" charset="2"/>
              <a:buChar char="p"/>
            </a:pPr>
            <a:r>
              <a:rPr lang="ja-JP" altLang="en-US" sz="1500" dirty="0">
                <a:solidFill>
                  <a:schemeClr val="tx2">
                    <a:lumMod val="50000"/>
                  </a:schemeClr>
                </a:solidFill>
                <a:latin typeface="Meiryo UI" panose="020B0604030504040204" pitchFamily="50" charset="-128"/>
                <a:ea typeface="Meiryo UI" panose="020B0604030504040204" pitchFamily="50" charset="-128"/>
              </a:rPr>
              <a:t>涙や鼻水を拭うなどの行為をしないようにします</a:t>
            </a:r>
            <a:endParaRPr kumimoji="1" lang="ja-JP" altLang="en-US" sz="1500" dirty="0">
              <a:solidFill>
                <a:schemeClr val="tx2">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52568283"/>
      </p:ext>
    </p:extLst>
  </p:cSld>
  <p:clrMapOvr>
    <a:masterClrMapping/>
  </p:clrMapOvr>
</p:sld>
</file>

<file path=ppt/theme/theme1.xml><?xml version="1.0" encoding="utf-8"?>
<a:theme xmlns:a="http://schemas.openxmlformats.org/drawingml/2006/main" name="Office テーマ">
  <a:themeElements>
    <a:clrScheme name="vision">
      <a:dk1>
        <a:srgbClr val="404040"/>
      </a:dk1>
      <a:lt1>
        <a:sysClr val="window" lastClr="FFFFFF"/>
      </a:lt1>
      <a:dk2>
        <a:srgbClr val="404040"/>
      </a:dk2>
      <a:lt2>
        <a:srgbClr val="E7E6E6"/>
      </a:lt2>
      <a:accent1>
        <a:srgbClr val="F6AB00"/>
      </a:accent1>
      <a:accent2>
        <a:srgbClr val="DE890B"/>
      </a:accent2>
      <a:accent3>
        <a:srgbClr val="DEB50B"/>
      </a:accent3>
      <a:accent4>
        <a:srgbClr val="FFC000"/>
      </a:accent4>
      <a:accent5>
        <a:srgbClr val="ED6C00"/>
      </a:accent5>
      <a:accent6>
        <a:srgbClr val="00CBED"/>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810</Words>
  <Application>Microsoft Office PowerPoint</Application>
  <PresentationFormat>A4 210 x 297 mm</PresentationFormat>
  <Paragraphs>50</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Meiryo UI</vt:lpstr>
      <vt:lpstr>游ゴシック</vt:lpstr>
      <vt:lpstr>游ゴシック Light</vt:lpstr>
      <vt:lpstr>Arial</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souken173</dc:creator>
  <cp:lastModifiedBy>一般社団法人神奈川県高齢者福祉施設協議会</cp:lastModifiedBy>
  <cp:revision>33</cp:revision>
  <dcterms:created xsi:type="dcterms:W3CDTF">2020-03-31T07:36:41Z</dcterms:created>
  <dcterms:modified xsi:type="dcterms:W3CDTF">2020-06-04T06:14:07Z</dcterms:modified>
</cp:coreProperties>
</file>