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9" d="100"/>
          <a:sy n="89" d="100"/>
        </p:scale>
        <p:origin x="269"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772097F-7B2B-4E92-A76E-7CDDD663AD3F}" type="datetimeFigureOut">
              <a:rPr kumimoji="1" lang="ja-JP" altLang="en-US" smtClean="0"/>
              <a:t>2020/4/17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CB83B6-D23A-4043-88EA-F3C4185919EE}" type="slidenum">
              <a:rPr kumimoji="1" lang="ja-JP" altLang="en-US" smtClean="0"/>
              <a:t>‹#›</a:t>
            </a:fld>
            <a:endParaRPr kumimoji="1" lang="ja-JP" altLang="en-US"/>
          </a:p>
        </p:txBody>
      </p:sp>
    </p:spTree>
    <p:extLst>
      <p:ext uri="{BB962C8B-B14F-4D97-AF65-F5344CB8AC3E}">
        <p14:creationId xmlns:p14="http://schemas.microsoft.com/office/powerpoint/2010/main" val="3792221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772097F-7B2B-4E92-A76E-7CDDD663AD3F}" type="datetimeFigureOut">
              <a:rPr kumimoji="1" lang="ja-JP" altLang="en-US" smtClean="0"/>
              <a:t>2020/4/17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CB83B6-D23A-4043-88EA-F3C4185919EE}" type="slidenum">
              <a:rPr kumimoji="1" lang="ja-JP" altLang="en-US" smtClean="0"/>
              <a:t>‹#›</a:t>
            </a:fld>
            <a:endParaRPr kumimoji="1" lang="ja-JP" altLang="en-US"/>
          </a:p>
        </p:txBody>
      </p:sp>
    </p:spTree>
    <p:extLst>
      <p:ext uri="{BB962C8B-B14F-4D97-AF65-F5344CB8AC3E}">
        <p14:creationId xmlns:p14="http://schemas.microsoft.com/office/powerpoint/2010/main" val="2290531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772097F-7B2B-4E92-A76E-7CDDD663AD3F}" type="datetimeFigureOut">
              <a:rPr kumimoji="1" lang="ja-JP" altLang="en-US" smtClean="0"/>
              <a:t>2020/4/17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CB83B6-D23A-4043-88EA-F3C4185919EE}" type="slidenum">
              <a:rPr kumimoji="1" lang="ja-JP" altLang="en-US" smtClean="0"/>
              <a:t>‹#›</a:t>
            </a:fld>
            <a:endParaRPr kumimoji="1" lang="ja-JP" altLang="en-US"/>
          </a:p>
        </p:txBody>
      </p:sp>
    </p:spTree>
    <p:extLst>
      <p:ext uri="{BB962C8B-B14F-4D97-AF65-F5344CB8AC3E}">
        <p14:creationId xmlns:p14="http://schemas.microsoft.com/office/powerpoint/2010/main" val="540829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772097F-7B2B-4E92-A76E-7CDDD663AD3F}" type="datetimeFigureOut">
              <a:rPr kumimoji="1" lang="ja-JP" altLang="en-US" smtClean="0"/>
              <a:t>2020/4/17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CB83B6-D23A-4043-88EA-F3C4185919EE}" type="slidenum">
              <a:rPr kumimoji="1" lang="ja-JP" altLang="en-US" smtClean="0"/>
              <a:t>‹#›</a:t>
            </a:fld>
            <a:endParaRPr kumimoji="1" lang="ja-JP" altLang="en-US"/>
          </a:p>
        </p:txBody>
      </p:sp>
    </p:spTree>
    <p:extLst>
      <p:ext uri="{BB962C8B-B14F-4D97-AF65-F5344CB8AC3E}">
        <p14:creationId xmlns:p14="http://schemas.microsoft.com/office/powerpoint/2010/main" val="2471812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772097F-7B2B-4E92-A76E-7CDDD663AD3F}" type="datetimeFigureOut">
              <a:rPr kumimoji="1" lang="ja-JP" altLang="en-US" smtClean="0"/>
              <a:t>2020/4/17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CB83B6-D23A-4043-88EA-F3C4185919EE}" type="slidenum">
              <a:rPr kumimoji="1" lang="ja-JP" altLang="en-US" smtClean="0"/>
              <a:t>‹#›</a:t>
            </a:fld>
            <a:endParaRPr kumimoji="1" lang="ja-JP" altLang="en-US"/>
          </a:p>
        </p:txBody>
      </p:sp>
    </p:spTree>
    <p:extLst>
      <p:ext uri="{BB962C8B-B14F-4D97-AF65-F5344CB8AC3E}">
        <p14:creationId xmlns:p14="http://schemas.microsoft.com/office/powerpoint/2010/main" val="104398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772097F-7B2B-4E92-A76E-7CDDD663AD3F}" type="datetimeFigureOut">
              <a:rPr kumimoji="1" lang="ja-JP" altLang="en-US" smtClean="0"/>
              <a:t>2020/4/17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CB83B6-D23A-4043-88EA-F3C4185919EE}" type="slidenum">
              <a:rPr kumimoji="1" lang="ja-JP" altLang="en-US" smtClean="0"/>
              <a:t>‹#›</a:t>
            </a:fld>
            <a:endParaRPr kumimoji="1" lang="ja-JP" altLang="en-US"/>
          </a:p>
        </p:txBody>
      </p:sp>
    </p:spTree>
    <p:extLst>
      <p:ext uri="{BB962C8B-B14F-4D97-AF65-F5344CB8AC3E}">
        <p14:creationId xmlns:p14="http://schemas.microsoft.com/office/powerpoint/2010/main" val="2688604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772097F-7B2B-4E92-A76E-7CDDD663AD3F}" type="datetimeFigureOut">
              <a:rPr kumimoji="1" lang="ja-JP" altLang="en-US" smtClean="0"/>
              <a:t>2020/4/17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ECB83B6-D23A-4043-88EA-F3C4185919EE}" type="slidenum">
              <a:rPr kumimoji="1" lang="ja-JP" altLang="en-US" smtClean="0"/>
              <a:t>‹#›</a:t>
            </a:fld>
            <a:endParaRPr kumimoji="1" lang="ja-JP" altLang="en-US"/>
          </a:p>
        </p:txBody>
      </p:sp>
    </p:spTree>
    <p:extLst>
      <p:ext uri="{BB962C8B-B14F-4D97-AF65-F5344CB8AC3E}">
        <p14:creationId xmlns:p14="http://schemas.microsoft.com/office/powerpoint/2010/main" val="57761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772097F-7B2B-4E92-A76E-7CDDD663AD3F}" type="datetimeFigureOut">
              <a:rPr kumimoji="1" lang="ja-JP" altLang="en-US" smtClean="0"/>
              <a:t>2020/4/17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ECB83B6-D23A-4043-88EA-F3C4185919EE}" type="slidenum">
              <a:rPr kumimoji="1" lang="ja-JP" altLang="en-US" smtClean="0"/>
              <a:t>‹#›</a:t>
            </a:fld>
            <a:endParaRPr kumimoji="1" lang="ja-JP" altLang="en-US"/>
          </a:p>
        </p:txBody>
      </p:sp>
    </p:spTree>
    <p:extLst>
      <p:ext uri="{BB962C8B-B14F-4D97-AF65-F5344CB8AC3E}">
        <p14:creationId xmlns:p14="http://schemas.microsoft.com/office/powerpoint/2010/main" val="669054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772097F-7B2B-4E92-A76E-7CDDD663AD3F}" type="datetimeFigureOut">
              <a:rPr kumimoji="1" lang="ja-JP" altLang="en-US" smtClean="0"/>
              <a:t>2020/4/17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ECB83B6-D23A-4043-88EA-F3C4185919EE}" type="slidenum">
              <a:rPr kumimoji="1" lang="ja-JP" altLang="en-US" smtClean="0"/>
              <a:t>‹#›</a:t>
            </a:fld>
            <a:endParaRPr kumimoji="1" lang="ja-JP" altLang="en-US"/>
          </a:p>
        </p:txBody>
      </p:sp>
    </p:spTree>
    <p:extLst>
      <p:ext uri="{BB962C8B-B14F-4D97-AF65-F5344CB8AC3E}">
        <p14:creationId xmlns:p14="http://schemas.microsoft.com/office/powerpoint/2010/main" val="791529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772097F-7B2B-4E92-A76E-7CDDD663AD3F}" type="datetimeFigureOut">
              <a:rPr kumimoji="1" lang="ja-JP" altLang="en-US" smtClean="0"/>
              <a:t>2020/4/17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CB83B6-D23A-4043-88EA-F3C4185919EE}" type="slidenum">
              <a:rPr kumimoji="1" lang="ja-JP" altLang="en-US" smtClean="0"/>
              <a:t>‹#›</a:t>
            </a:fld>
            <a:endParaRPr kumimoji="1" lang="ja-JP" altLang="en-US"/>
          </a:p>
        </p:txBody>
      </p:sp>
    </p:spTree>
    <p:extLst>
      <p:ext uri="{BB962C8B-B14F-4D97-AF65-F5344CB8AC3E}">
        <p14:creationId xmlns:p14="http://schemas.microsoft.com/office/powerpoint/2010/main" val="2581093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772097F-7B2B-4E92-A76E-7CDDD663AD3F}" type="datetimeFigureOut">
              <a:rPr kumimoji="1" lang="ja-JP" altLang="en-US" smtClean="0"/>
              <a:t>2020/4/17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CB83B6-D23A-4043-88EA-F3C4185919EE}" type="slidenum">
              <a:rPr kumimoji="1" lang="ja-JP" altLang="en-US" smtClean="0"/>
              <a:t>‹#›</a:t>
            </a:fld>
            <a:endParaRPr kumimoji="1" lang="ja-JP" altLang="en-US"/>
          </a:p>
        </p:txBody>
      </p:sp>
    </p:spTree>
    <p:extLst>
      <p:ext uri="{BB962C8B-B14F-4D97-AF65-F5344CB8AC3E}">
        <p14:creationId xmlns:p14="http://schemas.microsoft.com/office/powerpoint/2010/main" val="3479425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72097F-7B2B-4E92-A76E-7CDDD663AD3F}" type="datetimeFigureOut">
              <a:rPr kumimoji="1" lang="ja-JP" altLang="en-US" smtClean="0"/>
              <a:t>2020/4/17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CB83B6-D23A-4043-88EA-F3C4185919EE}" type="slidenum">
              <a:rPr kumimoji="1" lang="ja-JP" altLang="en-US" smtClean="0"/>
              <a:t>‹#›</a:t>
            </a:fld>
            <a:endParaRPr kumimoji="1" lang="ja-JP" altLang="en-US"/>
          </a:p>
        </p:txBody>
      </p:sp>
    </p:spTree>
    <p:extLst>
      <p:ext uri="{BB962C8B-B14F-4D97-AF65-F5344CB8AC3E}">
        <p14:creationId xmlns:p14="http://schemas.microsoft.com/office/powerpoint/2010/main" val="1722114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028700" y="294786"/>
            <a:ext cx="9763125" cy="517265"/>
          </a:xfrm>
          <a:prstGeom prst="rect">
            <a:avLst/>
          </a:prstGeom>
          <a:solidFill>
            <a:schemeClr val="bg1"/>
          </a:solidFill>
          <a:ln>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新</a:t>
            </a:r>
            <a:r>
              <a:rPr lang="ja-JP" altLang="en-US" dirty="0" smtClean="0">
                <a:solidFill>
                  <a:schemeClr val="tx1"/>
                </a:solidFill>
              </a:rPr>
              <a:t>社会福祉施設等（通所・短期入所・訪問系サービス）における感染拡大防止対策</a:t>
            </a:r>
            <a:endParaRPr kumimoji="1" lang="ja-JP" altLang="en-US" dirty="0">
              <a:solidFill>
                <a:schemeClr val="tx1"/>
              </a:solidFill>
            </a:endParaRPr>
          </a:p>
        </p:txBody>
      </p:sp>
      <p:sp>
        <p:nvSpPr>
          <p:cNvPr id="15" name="正方形/長方形 14"/>
          <p:cNvSpPr/>
          <p:nvPr/>
        </p:nvSpPr>
        <p:spPr>
          <a:xfrm>
            <a:off x="857121" y="3055939"/>
            <a:ext cx="379028" cy="8306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600" dirty="0" smtClean="0">
                <a:solidFill>
                  <a:schemeClr val="tx1"/>
                </a:solidFill>
              </a:rPr>
              <a:t>職員</a:t>
            </a:r>
            <a:r>
              <a:rPr kumimoji="1" lang="en-US" altLang="ja-JP" sz="1600" dirty="0" smtClean="0">
                <a:solidFill>
                  <a:schemeClr val="tx1"/>
                </a:solidFill>
              </a:rPr>
              <a:t>※</a:t>
            </a:r>
            <a:endParaRPr kumimoji="1" lang="ja-JP" altLang="en-US" sz="1600" dirty="0">
              <a:solidFill>
                <a:schemeClr val="tx1"/>
              </a:solidFill>
            </a:endParaRPr>
          </a:p>
        </p:txBody>
      </p:sp>
      <p:sp>
        <p:nvSpPr>
          <p:cNvPr id="17" name="正方形/長方形 16"/>
          <p:cNvSpPr/>
          <p:nvPr/>
        </p:nvSpPr>
        <p:spPr>
          <a:xfrm>
            <a:off x="1236148" y="1782209"/>
            <a:ext cx="4957617" cy="8512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ja-JP" altLang="en-US" sz="1600" b="1" dirty="0" smtClean="0">
                <a:solidFill>
                  <a:schemeClr val="tx1"/>
                </a:solidFill>
                <a:latin typeface="HGP創英角ｺﾞｼｯｸUB" panose="020B0900000000000000" pitchFamily="50" charset="-128"/>
                <a:ea typeface="HGP創英角ｺﾞｼｯｸUB" panose="020B0900000000000000" pitchFamily="50" charset="-128"/>
              </a:rPr>
              <a:t>コロナウイルスの施設内への持込防止を徹底するために</a:t>
            </a:r>
            <a:endParaRPr lang="en-US" altLang="ja-JP" sz="1600" b="1" dirty="0" smtClean="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sz="1400" b="1" dirty="0" smtClean="0">
                <a:solidFill>
                  <a:schemeClr val="tx1"/>
                </a:solidFill>
              </a:rPr>
              <a:t>・職員は職場と自宅との往復以外は最低限の外出にとどめる</a:t>
            </a:r>
            <a:r>
              <a:rPr lang="ja-JP" altLang="en-US" sz="1400" b="1" dirty="0">
                <a:solidFill>
                  <a:schemeClr val="tx1"/>
                </a:solidFill>
              </a:rPr>
              <a:t>。</a:t>
            </a:r>
            <a:endParaRPr lang="en-US" altLang="ja-JP" sz="1400" b="1" dirty="0" smtClean="0">
              <a:solidFill>
                <a:schemeClr val="tx1"/>
              </a:solidFill>
            </a:endParaRPr>
          </a:p>
          <a:p>
            <a:r>
              <a:rPr lang="ja-JP" altLang="en-US" sz="1400" b="1" dirty="0" smtClean="0">
                <a:solidFill>
                  <a:schemeClr val="tx1"/>
                </a:solidFill>
              </a:rPr>
              <a:t>・外部からウ</a:t>
            </a:r>
            <a:r>
              <a:rPr lang="ja-JP" altLang="en-US" sz="1400" b="1" dirty="0">
                <a:solidFill>
                  <a:schemeClr val="tx1"/>
                </a:solidFill>
              </a:rPr>
              <a:t>イ</a:t>
            </a:r>
            <a:r>
              <a:rPr lang="ja-JP" altLang="en-US" sz="1400" b="1" dirty="0" smtClean="0">
                <a:solidFill>
                  <a:schemeClr val="tx1"/>
                </a:solidFill>
              </a:rPr>
              <a:t>ルスが入り込むことを防ぐため、以下の取組を最低限行う。</a:t>
            </a:r>
            <a:endParaRPr lang="en-US" altLang="ja-JP" sz="1400" b="1" dirty="0" smtClean="0">
              <a:solidFill>
                <a:schemeClr val="tx1"/>
              </a:solidFill>
            </a:endParaRPr>
          </a:p>
          <a:p>
            <a:r>
              <a:rPr lang="ja-JP" altLang="en-US" sz="1400" b="1" dirty="0">
                <a:solidFill>
                  <a:schemeClr val="tx1"/>
                </a:solidFill>
              </a:rPr>
              <a:t>　</a:t>
            </a:r>
            <a:r>
              <a:rPr lang="ja-JP" altLang="en-US" sz="1400" b="1" dirty="0" smtClean="0">
                <a:solidFill>
                  <a:schemeClr val="tx1"/>
                </a:solidFill>
              </a:rPr>
              <a:t>（</a:t>
            </a:r>
            <a:r>
              <a:rPr lang="ja-JP" altLang="en-US" sz="1400" b="1" dirty="0">
                <a:solidFill>
                  <a:schemeClr val="tx1"/>
                </a:solidFill>
              </a:rPr>
              <a:t>マスク着用・咳エチケット、手洗い、アルコール消毒等）　</a:t>
            </a:r>
            <a:r>
              <a:rPr lang="ja-JP" altLang="en-US" sz="1400" dirty="0">
                <a:solidFill>
                  <a:schemeClr val="tx1"/>
                </a:solidFill>
              </a:rPr>
              <a:t>　</a:t>
            </a:r>
          </a:p>
          <a:p>
            <a:endParaRPr lang="en-US" altLang="ja-JP" sz="1400" b="1" dirty="0" smtClean="0">
              <a:solidFill>
                <a:schemeClr val="tx1"/>
              </a:solidFill>
            </a:endParaRPr>
          </a:p>
        </p:txBody>
      </p:sp>
      <p:sp>
        <p:nvSpPr>
          <p:cNvPr id="19" name="正方形/長方形 18"/>
          <p:cNvSpPr/>
          <p:nvPr/>
        </p:nvSpPr>
        <p:spPr>
          <a:xfrm>
            <a:off x="863152" y="4814100"/>
            <a:ext cx="379028" cy="133843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600" dirty="0" smtClean="0">
                <a:solidFill>
                  <a:schemeClr val="tx1"/>
                </a:solidFill>
              </a:rPr>
              <a:t>委託業者等</a:t>
            </a:r>
            <a:endParaRPr kumimoji="1" lang="ja-JP" altLang="en-US" sz="1600" dirty="0">
              <a:solidFill>
                <a:schemeClr val="tx1"/>
              </a:solidFill>
            </a:endParaRPr>
          </a:p>
        </p:txBody>
      </p:sp>
      <p:sp>
        <p:nvSpPr>
          <p:cNvPr id="20" name="正方形/長方形 19"/>
          <p:cNvSpPr/>
          <p:nvPr/>
        </p:nvSpPr>
        <p:spPr>
          <a:xfrm>
            <a:off x="1342126" y="4755913"/>
            <a:ext cx="5093845" cy="151549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kumimoji="1" lang="ja-JP" altLang="en-US" sz="1400" dirty="0" smtClean="0">
                <a:solidFill>
                  <a:schemeClr val="tx1"/>
                </a:solidFill>
              </a:rPr>
              <a:t>・物品の受け渡し等は玄関など施設の限られた場所で行う。</a:t>
            </a:r>
            <a:endParaRPr kumimoji="1" lang="en-US" altLang="ja-JP" sz="1400" dirty="0" smtClean="0">
              <a:solidFill>
                <a:schemeClr val="tx1"/>
              </a:solidFill>
            </a:endParaRPr>
          </a:p>
          <a:p>
            <a:r>
              <a:rPr lang="ja-JP" altLang="en-US" sz="1400" dirty="0" smtClean="0">
                <a:solidFill>
                  <a:schemeClr val="tx1"/>
                </a:solidFill>
              </a:rPr>
              <a:t>・施設内には原則として立ち入らせない。やむを得ず立ち入る場合 </a:t>
            </a:r>
            <a:endParaRPr lang="en-US" altLang="ja-JP" sz="1400" dirty="0" smtClean="0">
              <a:solidFill>
                <a:schemeClr val="tx1"/>
              </a:solidFill>
            </a:endParaRPr>
          </a:p>
          <a:p>
            <a:r>
              <a:rPr lang="en-US" altLang="ja-JP" sz="1400" dirty="0">
                <a:solidFill>
                  <a:schemeClr val="tx1"/>
                </a:solidFill>
              </a:rPr>
              <a:t> </a:t>
            </a:r>
            <a:r>
              <a:rPr lang="en-US" altLang="ja-JP" sz="1400" dirty="0" smtClean="0">
                <a:solidFill>
                  <a:schemeClr val="tx1"/>
                </a:solidFill>
              </a:rPr>
              <a:t> </a:t>
            </a:r>
            <a:r>
              <a:rPr lang="ja-JP" altLang="en-US" sz="1400" dirty="0" smtClean="0">
                <a:solidFill>
                  <a:schemeClr val="tx1"/>
                </a:solidFill>
              </a:rPr>
              <a:t>はマスク、使い捨て手袋の着用、体温の計測を義務付け、発熱  </a:t>
            </a:r>
            <a:endParaRPr lang="en-US" altLang="ja-JP" sz="1400" dirty="0" smtClean="0">
              <a:solidFill>
                <a:schemeClr val="tx1"/>
              </a:solidFill>
            </a:endParaRPr>
          </a:p>
          <a:p>
            <a:r>
              <a:rPr lang="en-US" altLang="ja-JP" sz="1400" dirty="0">
                <a:solidFill>
                  <a:schemeClr val="tx1"/>
                </a:solidFill>
              </a:rPr>
              <a:t> </a:t>
            </a:r>
            <a:r>
              <a:rPr lang="en-US" altLang="ja-JP" sz="1400" dirty="0" smtClean="0">
                <a:solidFill>
                  <a:schemeClr val="tx1"/>
                </a:solidFill>
              </a:rPr>
              <a:t> </a:t>
            </a:r>
            <a:r>
              <a:rPr lang="ja-JP" altLang="en-US" sz="1400" dirty="0" smtClean="0">
                <a:solidFill>
                  <a:schemeClr val="tx1"/>
                </a:solidFill>
              </a:rPr>
              <a:t>が認められる場合はいかなる理由があっても立入を認めない。</a:t>
            </a:r>
            <a:endParaRPr kumimoji="1" lang="en-US" altLang="ja-JP" sz="1400" dirty="0" smtClean="0">
              <a:solidFill>
                <a:schemeClr val="tx1"/>
              </a:solidFill>
            </a:endParaRPr>
          </a:p>
        </p:txBody>
      </p:sp>
      <p:sp>
        <p:nvSpPr>
          <p:cNvPr id="21" name="角丸四角形 20"/>
          <p:cNvSpPr/>
          <p:nvPr/>
        </p:nvSpPr>
        <p:spPr>
          <a:xfrm>
            <a:off x="345056" y="1346891"/>
            <a:ext cx="6234295" cy="538577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6893549" y="5563681"/>
            <a:ext cx="4659585" cy="117771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kumimoji="1" lang="ja-JP" altLang="en-US" dirty="0" smtClean="0">
                <a:solidFill>
                  <a:schemeClr val="tx1"/>
                </a:solidFill>
              </a:rPr>
              <a:t>その他</a:t>
            </a:r>
            <a:endParaRPr kumimoji="1" lang="en-US" altLang="ja-JP" dirty="0" smtClean="0">
              <a:solidFill>
                <a:schemeClr val="tx1"/>
              </a:solidFill>
            </a:endParaRPr>
          </a:p>
          <a:p>
            <a:r>
              <a:rPr kumimoji="1" lang="ja-JP" altLang="en-US" sz="1200" dirty="0" smtClean="0">
                <a:solidFill>
                  <a:schemeClr val="tx1"/>
                </a:solidFill>
              </a:rPr>
              <a:t>　</a:t>
            </a:r>
            <a:r>
              <a:rPr lang="ja-JP" altLang="en-US" sz="1400" dirty="0" smtClean="0">
                <a:solidFill>
                  <a:schemeClr val="tx1"/>
                </a:solidFill>
                <a:latin typeface="+mj-ea"/>
                <a:ea typeface="+mj-ea"/>
              </a:rPr>
              <a:t>新型コロナウィルス感染症への</a:t>
            </a:r>
            <a:r>
              <a:rPr lang="ja-JP" altLang="en-US" sz="1400" smtClean="0">
                <a:solidFill>
                  <a:schemeClr val="tx1"/>
                </a:solidFill>
                <a:latin typeface="+mj-ea"/>
                <a:ea typeface="+mj-ea"/>
              </a:rPr>
              <a:t>対応等により</a:t>
            </a:r>
            <a:r>
              <a:rPr lang="ja-JP" altLang="en-US" sz="1400" dirty="0" smtClean="0">
                <a:solidFill>
                  <a:schemeClr val="tx1"/>
                </a:solidFill>
                <a:latin typeface="+mj-ea"/>
                <a:ea typeface="+mj-ea"/>
              </a:rPr>
              <a:t>、一時的に人員基準を満たすことができなくなる場合等については柔軟な取り扱いが可能であるため留意すること。</a:t>
            </a:r>
            <a:endParaRPr kumimoji="1" lang="ja-JP" altLang="en-US" sz="1400" dirty="0">
              <a:solidFill>
                <a:schemeClr val="tx1"/>
              </a:solidFill>
              <a:latin typeface="+mj-ea"/>
              <a:ea typeface="+mj-ea"/>
            </a:endParaRPr>
          </a:p>
        </p:txBody>
      </p:sp>
      <p:sp>
        <p:nvSpPr>
          <p:cNvPr id="25" name="正方形/長方形 24"/>
          <p:cNvSpPr/>
          <p:nvPr/>
        </p:nvSpPr>
        <p:spPr>
          <a:xfrm>
            <a:off x="1198747" y="1020039"/>
            <a:ext cx="4527432" cy="3877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dirty="0" smtClean="0"/>
              <a:t>職員等への対応</a:t>
            </a:r>
            <a:endParaRPr kumimoji="1" lang="ja-JP" altLang="en-US" dirty="0"/>
          </a:p>
        </p:txBody>
      </p:sp>
      <p:sp>
        <p:nvSpPr>
          <p:cNvPr id="26" name="角丸四角形 25"/>
          <p:cNvSpPr/>
          <p:nvPr/>
        </p:nvSpPr>
        <p:spPr>
          <a:xfrm>
            <a:off x="6638322" y="1381237"/>
            <a:ext cx="5340318" cy="413998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タイトル 1"/>
          <p:cNvSpPr txBox="1">
            <a:spLocks/>
          </p:cNvSpPr>
          <p:nvPr/>
        </p:nvSpPr>
        <p:spPr>
          <a:xfrm>
            <a:off x="4084834" y="6398726"/>
            <a:ext cx="9029700" cy="206110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dirty="0"/>
          </a:p>
        </p:txBody>
      </p:sp>
      <p:sp>
        <p:nvSpPr>
          <p:cNvPr id="31" name="正方形/長方形 30"/>
          <p:cNvSpPr/>
          <p:nvPr/>
        </p:nvSpPr>
        <p:spPr>
          <a:xfrm>
            <a:off x="1345681" y="2846717"/>
            <a:ext cx="5093845" cy="186180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endParaRPr kumimoji="1" lang="en-US" altLang="ja-JP" sz="1400" dirty="0" smtClean="0">
              <a:solidFill>
                <a:schemeClr val="tx1"/>
              </a:solidFill>
            </a:endParaRPr>
          </a:p>
          <a:p>
            <a:r>
              <a:rPr kumimoji="1" lang="ja-JP" altLang="en-US" sz="1400" dirty="0" smtClean="0">
                <a:solidFill>
                  <a:schemeClr val="tx1"/>
                </a:solidFill>
              </a:rPr>
              <a:t>・出勤前に体温を計測し、発熱等の症状が認め</a:t>
            </a:r>
            <a:r>
              <a:rPr lang="ja-JP" altLang="en-US" sz="1400" dirty="0" smtClean="0">
                <a:solidFill>
                  <a:schemeClr val="tx1"/>
                </a:solidFill>
              </a:rPr>
              <a:t>られる場合は出</a:t>
            </a:r>
            <a:endParaRPr lang="en-US" altLang="ja-JP" sz="1400" dirty="0" smtClean="0">
              <a:solidFill>
                <a:schemeClr val="tx1"/>
              </a:solidFill>
            </a:endParaRPr>
          </a:p>
          <a:p>
            <a:r>
              <a:rPr lang="ja-JP" altLang="en-US" sz="1400" dirty="0" smtClean="0">
                <a:solidFill>
                  <a:schemeClr val="tx1"/>
                </a:solidFill>
              </a:rPr>
              <a:t>  </a:t>
            </a:r>
            <a:r>
              <a:rPr lang="ja-JP" altLang="en-US" sz="1400" dirty="0" err="1" smtClean="0">
                <a:solidFill>
                  <a:schemeClr val="tx1"/>
                </a:solidFill>
              </a:rPr>
              <a:t>勤しない</a:t>
            </a:r>
            <a:r>
              <a:rPr lang="ja-JP" altLang="en-US" sz="1400" dirty="0" smtClean="0">
                <a:solidFill>
                  <a:schemeClr val="tx1"/>
                </a:solidFill>
              </a:rPr>
              <a:t>ことを徹底。</a:t>
            </a:r>
            <a:endParaRPr lang="en-US" altLang="ja-JP" sz="1400" dirty="0">
              <a:solidFill>
                <a:schemeClr val="tx1"/>
              </a:solidFill>
            </a:endParaRPr>
          </a:p>
          <a:p>
            <a:r>
              <a:rPr lang="ja-JP" altLang="en-US" sz="1400" dirty="0" smtClean="0">
                <a:solidFill>
                  <a:schemeClr val="tx1"/>
                </a:solidFill>
              </a:rPr>
              <a:t>　→</a:t>
            </a:r>
            <a:r>
              <a:rPr kumimoji="1" lang="ja-JP" altLang="en-US" sz="1400" dirty="0" smtClean="0">
                <a:solidFill>
                  <a:schemeClr val="tx1"/>
                </a:solidFill>
              </a:rPr>
              <a:t>過去に発熱が認められた場合は、解熱後</a:t>
            </a:r>
            <a:r>
              <a:rPr kumimoji="1" lang="en-US" altLang="ja-JP" sz="1400" dirty="0" smtClean="0">
                <a:solidFill>
                  <a:schemeClr val="tx1"/>
                </a:solidFill>
              </a:rPr>
              <a:t>24</a:t>
            </a:r>
            <a:r>
              <a:rPr kumimoji="1" lang="ja-JP" altLang="en-US" sz="1400" dirty="0" smtClean="0">
                <a:solidFill>
                  <a:schemeClr val="tx1"/>
                </a:solidFill>
              </a:rPr>
              <a:t>時間以上経過、　　</a:t>
            </a:r>
            <a:endParaRPr kumimoji="1" lang="en-US" altLang="ja-JP" sz="1400" dirty="0" smtClean="0">
              <a:solidFill>
                <a:schemeClr val="tx1"/>
              </a:solidFill>
            </a:endParaRPr>
          </a:p>
          <a:p>
            <a:r>
              <a:rPr lang="ja-JP" altLang="en-US" sz="1400" dirty="0">
                <a:solidFill>
                  <a:schemeClr val="tx1"/>
                </a:solidFill>
              </a:rPr>
              <a:t>　　</a:t>
            </a:r>
            <a:r>
              <a:rPr kumimoji="1" lang="ja-JP" altLang="en-US" sz="1400" dirty="0" smtClean="0">
                <a:solidFill>
                  <a:schemeClr val="tx1"/>
                </a:solidFill>
              </a:rPr>
              <a:t>呼吸器症状（咳、のどの痛み）や</a:t>
            </a:r>
            <a:r>
              <a:rPr lang="ja-JP" altLang="en-US" sz="1400" dirty="0" smtClean="0">
                <a:solidFill>
                  <a:schemeClr val="tx1"/>
                </a:solidFill>
              </a:rPr>
              <a:t>嗅覚や味覚の障害</a:t>
            </a:r>
            <a:r>
              <a:rPr kumimoji="1" lang="ja-JP" altLang="en-US" sz="1400" dirty="0" smtClean="0">
                <a:solidFill>
                  <a:schemeClr val="tx1"/>
                </a:solidFill>
              </a:rPr>
              <a:t>がある　　</a:t>
            </a:r>
            <a:endParaRPr kumimoji="1" lang="en-US" altLang="ja-JP" sz="1400" dirty="0" smtClean="0">
              <a:solidFill>
                <a:schemeClr val="tx1"/>
              </a:solidFill>
            </a:endParaRPr>
          </a:p>
          <a:p>
            <a:r>
              <a:rPr lang="en-US" altLang="ja-JP" sz="1400" dirty="0">
                <a:solidFill>
                  <a:schemeClr val="tx1"/>
                </a:solidFill>
              </a:rPr>
              <a:t> </a:t>
            </a:r>
            <a:r>
              <a:rPr lang="en-US" altLang="ja-JP" sz="1400" dirty="0" smtClean="0">
                <a:solidFill>
                  <a:schemeClr val="tx1"/>
                </a:solidFill>
              </a:rPr>
              <a:t>     </a:t>
            </a:r>
            <a:r>
              <a:rPr kumimoji="1" lang="ja-JP" altLang="en-US" sz="1400" dirty="0" smtClean="0">
                <a:solidFill>
                  <a:schemeClr val="tx1"/>
                </a:solidFill>
              </a:rPr>
              <a:t>場合も同様。　（引き続き健康状態に留意）</a:t>
            </a:r>
            <a:endParaRPr kumimoji="1" lang="en-US" altLang="ja-JP" sz="1400" dirty="0" smtClean="0">
              <a:solidFill>
                <a:schemeClr val="tx1"/>
              </a:solidFill>
            </a:endParaRPr>
          </a:p>
          <a:p>
            <a:r>
              <a:rPr lang="ja-JP" altLang="en-US" sz="1400" dirty="0" smtClean="0">
                <a:solidFill>
                  <a:schemeClr val="tx1"/>
                </a:solidFill>
              </a:rPr>
              <a:t>・該当職員については管理者に報告。確実な把握。</a:t>
            </a:r>
            <a:endParaRPr lang="en-US" altLang="ja-JP" sz="1400" dirty="0" smtClean="0">
              <a:solidFill>
                <a:schemeClr val="tx1"/>
              </a:solidFill>
            </a:endParaRPr>
          </a:p>
          <a:p>
            <a:r>
              <a:rPr lang="en-US" altLang="ja-JP" sz="1400" dirty="0">
                <a:solidFill>
                  <a:schemeClr val="tx1"/>
                </a:solidFill>
              </a:rPr>
              <a:t>※</a:t>
            </a:r>
            <a:r>
              <a:rPr lang="ja-JP" altLang="en-US" sz="1400" dirty="0">
                <a:solidFill>
                  <a:schemeClr val="tx1"/>
                </a:solidFill>
              </a:rPr>
              <a:t>直接サービスを提供する職員だけでなく、事務職、送迎職員等</a:t>
            </a:r>
            <a:endParaRPr lang="en-US" altLang="ja-JP" sz="1400" dirty="0">
              <a:solidFill>
                <a:schemeClr val="tx1"/>
              </a:solidFill>
            </a:endParaRPr>
          </a:p>
          <a:p>
            <a:r>
              <a:rPr lang="ja-JP" altLang="en-US" sz="1400" dirty="0" smtClean="0">
                <a:solidFill>
                  <a:schemeClr val="tx1"/>
                </a:solidFill>
              </a:rPr>
              <a:t>　すべて</a:t>
            </a:r>
            <a:r>
              <a:rPr lang="ja-JP" altLang="en-US" sz="1400" dirty="0">
                <a:solidFill>
                  <a:schemeClr val="tx1"/>
                </a:solidFill>
              </a:rPr>
              <a:t>の職員、ボランティアを</a:t>
            </a:r>
            <a:r>
              <a:rPr lang="ja-JP" altLang="en-US" sz="1400" dirty="0" smtClean="0">
                <a:solidFill>
                  <a:schemeClr val="tx1"/>
                </a:solidFill>
              </a:rPr>
              <a:t>含む。</a:t>
            </a:r>
            <a:endParaRPr lang="ja-JP" altLang="en-US" sz="1400" dirty="0">
              <a:solidFill>
                <a:schemeClr val="tx1"/>
              </a:solidFill>
            </a:endParaRPr>
          </a:p>
          <a:p>
            <a:endParaRPr kumimoji="1" lang="ja-JP" altLang="en-US" sz="1400" dirty="0">
              <a:solidFill>
                <a:schemeClr val="tx1"/>
              </a:solidFill>
            </a:endParaRPr>
          </a:p>
        </p:txBody>
      </p:sp>
      <p:sp>
        <p:nvSpPr>
          <p:cNvPr id="32" name="正方形/長方形 31"/>
          <p:cNvSpPr/>
          <p:nvPr/>
        </p:nvSpPr>
        <p:spPr>
          <a:xfrm>
            <a:off x="6959626" y="1119666"/>
            <a:ext cx="4527432" cy="3877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dirty="0" smtClean="0"/>
              <a:t>利用者への対応</a:t>
            </a:r>
            <a:endParaRPr kumimoji="1" lang="ja-JP" altLang="en-US" dirty="0"/>
          </a:p>
        </p:txBody>
      </p:sp>
      <p:sp>
        <p:nvSpPr>
          <p:cNvPr id="3" name="正方形/長方形 2"/>
          <p:cNvSpPr/>
          <p:nvPr/>
        </p:nvSpPr>
        <p:spPr>
          <a:xfrm>
            <a:off x="6915801" y="1407788"/>
            <a:ext cx="4785360" cy="42425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rPr>
              <a:t>〇送迎又は訪問でのサービス提供前に必ず利用者本人・家</a:t>
            </a:r>
            <a:endParaRPr lang="en-US" altLang="ja-JP" sz="1400" dirty="0" smtClean="0">
              <a:solidFill>
                <a:schemeClr val="tx1"/>
              </a:solidFill>
            </a:endParaRPr>
          </a:p>
          <a:p>
            <a:r>
              <a:rPr lang="ja-JP" altLang="en-US" sz="1400" dirty="0" smtClean="0">
                <a:solidFill>
                  <a:schemeClr val="tx1"/>
                </a:solidFill>
              </a:rPr>
              <a:t>　 族が職員と接触前に体温を計測する。</a:t>
            </a:r>
            <a:endParaRPr lang="en-US" altLang="ja-JP" sz="1400" dirty="0" smtClean="0">
              <a:solidFill>
                <a:schemeClr val="tx1"/>
              </a:solidFill>
            </a:endParaRPr>
          </a:p>
          <a:p>
            <a:endParaRPr lang="en-US" altLang="ja-JP" sz="1400" dirty="0" smtClean="0">
              <a:solidFill>
                <a:schemeClr val="tx1"/>
              </a:solidFill>
            </a:endParaRPr>
          </a:p>
          <a:p>
            <a:r>
              <a:rPr lang="ja-JP" altLang="en-US" sz="1400" dirty="0" smtClean="0">
                <a:solidFill>
                  <a:schemeClr val="tx1"/>
                </a:solidFill>
              </a:rPr>
              <a:t>〇問題なかった場合も職員が改めて体温を計測する。</a:t>
            </a:r>
            <a:endParaRPr lang="en-US" altLang="ja-JP" sz="1400" dirty="0" smtClean="0">
              <a:solidFill>
                <a:schemeClr val="tx1"/>
              </a:solidFill>
            </a:endParaRPr>
          </a:p>
          <a:p>
            <a:endParaRPr lang="en-US" altLang="ja-JP" sz="1400" dirty="0" smtClean="0">
              <a:solidFill>
                <a:schemeClr val="tx1"/>
              </a:solidFill>
            </a:endParaRPr>
          </a:p>
          <a:p>
            <a:r>
              <a:rPr lang="ja-JP" altLang="en-US" sz="1400" dirty="0" smtClean="0">
                <a:solidFill>
                  <a:schemeClr val="tx1"/>
                </a:solidFill>
              </a:rPr>
              <a:t>〇発熱等の症状が認められる場合は利用を断る。</a:t>
            </a:r>
            <a:endParaRPr lang="en-US" altLang="ja-JP" sz="1400" dirty="0" smtClean="0">
              <a:solidFill>
                <a:schemeClr val="tx1"/>
              </a:solidFill>
            </a:endParaRPr>
          </a:p>
          <a:p>
            <a:r>
              <a:rPr kumimoji="1" lang="ja-JP" altLang="en-US" sz="1400" dirty="0">
                <a:solidFill>
                  <a:schemeClr val="tx1"/>
                </a:solidFill>
              </a:rPr>
              <a:t>　</a:t>
            </a:r>
            <a:r>
              <a:rPr kumimoji="1" lang="ja-JP" altLang="en-US" sz="1400" dirty="0" smtClean="0">
                <a:solidFill>
                  <a:schemeClr val="tx1"/>
                </a:solidFill>
              </a:rPr>
              <a:t>　　</a:t>
            </a:r>
            <a:r>
              <a:rPr lang="ja-JP" altLang="en-US" sz="1400" dirty="0">
                <a:solidFill>
                  <a:schemeClr val="tx1"/>
                </a:solidFill>
              </a:rPr>
              <a:t> →過去に発熱が認められた場合は、解熱後</a:t>
            </a:r>
            <a:r>
              <a:rPr lang="en-US" altLang="ja-JP" sz="1400" dirty="0">
                <a:solidFill>
                  <a:schemeClr val="tx1"/>
                </a:solidFill>
              </a:rPr>
              <a:t>24</a:t>
            </a:r>
            <a:r>
              <a:rPr lang="ja-JP" altLang="en-US" sz="1400" dirty="0">
                <a:solidFill>
                  <a:schemeClr val="tx1"/>
                </a:solidFill>
              </a:rPr>
              <a:t>時間</a:t>
            </a:r>
            <a:r>
              <a:rPr lang="ja-JP" altLang="en-US" sz="1400" dirty="0" smtClean="0">
                <a:solidFill>
                  <a:schemeClr val="tx1"/>
                </a:solidFill>
              </a:rPr>
              <a:t>以上</a:t>
            </a:r>
            <a:endParaRPr lang="en-US" altLang="ja-JP" sz="1400" dirty="0" smtClean="0">
              <a:solidFill>
                <a:schemeClr val="tx1"/>
              </a:solidFill>
            </a:endParaRPr>
          </a:p>
          <a:p>
            <a:r>
              <a:rPr lang="en-US" altLang="ja-JP" sz="1400" dirty="0">
                <a:solidFill>
                  <a:schemeClr val="tx1"/>
                </a:solidFill>
              </a:rPr>
              <a:t> </a:t>
            </a:r>
            <a:r>
              <a:rPr lang="en-US" altLang="ja-JP" sz="1400" dirty="0" smtClean="0">
                <a:solidFill>
                  <a:schemeClr val="tx1"/>
                </a:solidFill>
              </a:rPr>
              <a:t>             </a:t>
            </a:r>
            <a:r>
              <a:rPr lang="ja-JP" altLang="en-US" sz="1400" dirty="0" smtClean="0">
                <a:solidFill>
                  <a:schemeClr val="tx1"/>
                </a:solidFill>
              </a:rPr>
              <a:t>経過</a:t>
            </a:r>
            <a:r>
              <a:rPr lang="ja-JP" altLang="en-US" sz="1400" dirty="0">
                <a:solidFill>
                  <a:schemeClr val="tx1"/>
                </a:solidFill>
              </a:rPr>
              <a:t>、</a:t>
            </a:r>
            <a:r>
              <a:rPr lang="ja-JP" altLang="en-US" sz="1400" dirty="0" smtClean="0">
                <a:solidFill>
                  <a:schemeClr val="tx1"/>
                </a:solidFill>
              </a:rPr>
              <a:t>呼吸器症状</a:t>
            </a:r>
            <a:r>
              <a:rPr lang="ja-JP" altLang="en-US" sz="1400" dirty="0">
                <a:solidFill>
                  <a:schemeClr val="tx1"/>
                </a:solidFill>
              </a:rPr>
              <a:t>（咳、のどの痛み）や嗅覚や味覚</a:t>
            </a:r>
            <a:r>
              <a:rPr lang="ja-JP" altLang="en-US" sz="1400" dirty="0" smtClean="0">
                <a:solidFill>
                  <a:schemeClr val="tx1"/>
                </a:solidFill>
              </a:rPr>
              <a:t>の</a:t>
            </a:r>
            <a:endParaRPr lang="en-US" altLang="ja-JP" sz="1400" dirty="0" smtClean="0">
              <a:solidFill>
                <a:schemeClr val="tx1"/>
              </a:solidFill>
            </a:endParaRPr>
          </a:p>
          <a:p>
            <a:r>
              <a:rPr lang="en-US" altLang="ja-JP" sz="1400" dirty="0">
                <a:solidFill>
                  <a:schemeClr val="tx1"/>
                </a:solidFill>
              </a:rPr>
              <a:t> </a:t>
            </a:r>
            <a:r>
              <a:rPr lang="en-US" altLang="ja-JP" sz="1400" dirty="0" smtClean="0">
                <a:solidFill>
                  <a:schemeClr val="tx1"/>
                </a:solidFill>
              </a:rPr>
              <a:t>             </a:t>
            </a:r>
            <a:r>
              <a:rPr lang="ja-JP" altLang="en-US" sz="1400" dirty="0" smtClean="0">
                <a:solidFill>
                  <a:schemeClr val="tx1"/>
                </a:solidFill>
              </a:rPr>
              <a:t>障害</a:t>
            </a:r>
            <a:r>
              <a:rPr lang="ja-JP" altLang="en-US" sz="1400" dirty="0">
                <a:solidFill>
                  <a:schemeClr val="tx1"/>
                </a:solidFill>
              </a:rPr>
              <a:t>がある場合も</a:t>
            </a:r>
            <a:r>
              <a:rPr lang="ja-JP" altLang="en-US" sz="1400" dirty="0" smtClean="0">
                <a:solidFill>
                  <a:schemeClr val="tx1"/>
                </a:solidFill>
              </a:rPr>
              <a:t>同様。</a:t>
            </a:r>
            <a:r>
              <a:rPr lang="ja-JP" altLang="en-US" sz="1400" dirty="0">
                <a:solidFill>
                  <a:schemeClr val="tx1"/>
                </a:solidFill>
              </a:rPr>
              <a:t>　（</a:t>
            </a:r>
            <a:r>
              <a:rPr lang="ja-JP" altLang="en-US" sz="1400" dirty="0" smtClean="0">
                <a:solidFill>
                  <a:schemeClr val="tx1"/>
                </a:solidFill>
              </a:rPr>
              <a:t>引き続き</a:t>
            </a:r>
            <a:r>
              <a:rPr lang="ja-JP" altLang="en-US" sz="1400" dirty="0">
                <a:solidFill>
                  <a:schemeClr val="tx1"/>
                </a:solidFill>
              </a:rPr>
              <a:t>健康状態に留意</a:t>
            </a:r>
            <a:r>
              <a:rPr lang="ja-JP" altLang="en-US" sz="1400" dirty="0" smtClean="0">
                <a:solidFill>
                  <a:schemeClr val="tx1"/>
                </a:solidFill>
              </a:rPr>
              <a:t>）</a:t>
            </a:r>
            <a:endParaRPr lang="en-US" altLang="ja-JP" sz="1400" dirty="0" smtClean="0">
              <a:solidFill>
                <a:schemeClr val="tx1"/>
              </a:solidFill>
            </a:endParaRPr>
          </a:p>
          <a:p>
            <a:endParaRPr lang="en-US" altLang="ja-JP" sz="1400" dirty="0" smtClean="0">
              <a:solidFill>
                <a:schemeClr val="tx1"/>
              </a:solidFill>
            </a:endParaRPr>
          </a:p>
          <a:p>
            <a:r>
              <a:rPr lang="ja-JP" altLang="en-US" sz="1400" dirty="0" smtClean="0">
                <a:solidFill>
                  <a:schemeClr val="tx1"/>
                </a:solidFill>
              </a:rPr>
              <a:t>〇発熱により利用を断った利用者については、利用者を担当 </a:t>
            </a:r>
            <a:endParaRPr lang="en-US" altLang="ja-JP" sz="1400" dirty="0" smtClean="0">
              <a:solidFill>
                <a:schemeClr val="tx1"/>
              </a:solidFill>
            </a:endParaRPr>
          </a:p>
          <a:p>
            <a:r>
              <a:rPr lang="en-US" altLang="ja-JP" sz="1400" dirty="0">
                <a:solidFill>
                  <a:schemeClr val="tx1"/>
                </a:solidFill>
              </a:rPr>
              <a:t> </a:t>
            </a:r>
            <a:r>
              <a:rPr lang="en-US" altLang="ja-JP" sz="1400" dirty="0" smtClean="0">
                <a:solidFill>
                  <a:schemeClr val="tx1"/>
                </a:solidFill>
              </a:rPr>
              <a:t>    </a:t>
            </a:r>
            <a:r>
              <a:rPr lang="ja-JP" altLang="en-US" sz="1400" dirty="0" smtClean="0">
                <a:solidFill>
                  <a:schemeClr val="tx1"/>
                </a:solidFill>
              </a:rPr>
              <a:t>する居宅介護事業所又は相談支援事業所等に情報提供を</a:t>
            </a:r>
            <a:endParaRPr lang="en-US" altLang="ja-JP" sz="1400" dirty="0" smtClean="0">
              <a:solidFill>
                <a:schemeClr val="tx1"/>
              </a:solidFill>
            </a:endParaRPr>
          </a:p>
          <a:p>
            <a:r>
              <a:rPr lang="en-US" altLang="ja-JP" sz="1400" dirty="0">
                <a:solidFill>
                  <a:schemeClr val="tx1"/>
                </a:solidFill>
              </a:rPr>
              <a:t> </a:t>
            </a:r>
            <a:r>
              <a:rPr lang="en-US" altLang="ja-JP" sz="1400" dirty="0" smtClean="0">
                <a:solidFill>
                  <a:schemeClr val="tx1"/>
                </a:solidFill>
              </a:rPr>
              <a:t>    </a:t>
            </a:r>
            <a:r>
              <a:rPr lang="ja-JP" altLang="en-US" sz="1400" dirty="0" smtClean="0">
                <a:solidFill>
                  <a:schemeClr val="tx1"/>
                </a:solidFill>
              </a:rPr>
              <a:t>行う。</a:t>
            </a:r>
            <a:endParaRPr lang="en-US" altLang="ja-JP" sz="1400" dirty="0" smtClean="0">
              <a:solidFill>
                <a:schemeClr val="tx1"/>
              </a:solidFill>
            </a:endParaRPr>
          </a:p>
          <a:p>
            <a:endParaRPr lang="en-US" altLang="ja-JP" sz="1400" dirty="0"/>
          </a:p>
          <a:p>
            <a:r>
              <a:rPr lang="en-US" altLang="ja-JP" sz="1400" dirty="0" smtClean="0">
                <a:solidFill>
                  <a:schemeClr val="tx1"/>
                </a:solidFill>
              </a:rPr>
              <a:t>※</a:t>
            </a:r>
            <a:r>
              <a:rPr lang="ja-JP" altLang="en-US" sz="1400" dirty="0" smtClean="0">
                <a:solidFill>
                  <a:schemeClr val="tx1"/>
                </a:solidFill>
              </a:rPr>
              <a:t>ただし、独居の軽症者等については、引き続き在宅生活を</a:t>
            </a:r>
            <a:endParaRPr lang="en-US" altLang="ja-JP" sz="1400" dirty="0" smtClean="0">
              <a:solidFill>
                <a:schemeClr val="tx1"/>
              </a:solidFill>
            </a:endParaRPr>
          </a:p>
          <a:p>
            <a:r>
              <a:rPr lang="ja-JP" altLang="en-US" sz="1400" dirty="0">
                <a:solidFill>
                  <a:schemeClr val="tx1"/>
                </a:solidFill>
              </a:rPr>
              <a:t>　</a:t>
            </a:r>
            <a:r>
              <a:rPr lang="ja-JP" altLang="en-US" sz="1400" dirty="0" smtClean="0">
                <a:solidFill>
                  <a:schemeClr val="tx1"/>
                </a:solidFill>
              </a:rPr>
              <a:t>継続することから、食事・入浴等の生命維持に最低限必要な</a:t>
            </a:r>
            <a:endParaRPr lang="en-US" altLang="ja-JP" sz="1400" dirty="0" smtClean="0">
              <a:solidFill>
                <a:schemeClr val="tx1"/>
              </a:solidFill>
            </a:endParaRPr>
          </a:p>
          <a:p>
            <a:r>
              <a:rPr lang="ja-JP" altLang="en-US" sz="1400" dirty="0">
                <a:solidFill>
                  <a:schemeClr val="tx1"/>
                </a:solidFill>
              </a:rPr>
              <a:t>　</a:t>
            </a:r>
            <a:r>
              <a:rPr lang="ja-JP" altLang="en-US" sz="1400" dirty="0" smtClean="0">
                <a:solidFill>
                  <a:schemeClr val="tx1"/>
                </a:solidFill>
              </a:rPr>
              <a:t>サービスに限り、感染拡大防止対策を徹底した上でサービ　</a:t>
            </a:r>
            <a:endParaRPr lang="en-US" altLang="ja-JP" sz="1400" dirty="0" smtClean="0">
              <a:solidFill>
                <a:schemeClr val="tx1"/>
              </a:solidFill>
            </a:endParaRPr>
          </a:p>
          <a:p>
            <a:r>
              <a:rPr lang="ja-JP" altLang="en-US" sz="1400" dirty="0">
                <a:solidFill>
                  <a:schemeClr val="tx1"/>
                </a:solidFill>
              </a:rPr>
              <a:t>　</a:t>
            </a:r>
            <a:r>
              <a:rPr lang="ja-JP" altLang="en-US" sz="1400" dirty="0" smtClean="0">
                <a:solidFill>
                  <a:schemeClr val="tx1"/>
                </a:solidFill>
              </a:rPr>
              <a:t>スを提供する。</a:t>
            </a:r>
            <a:endParaRPr lang="en-US" altLang="ja-JP" sz="1400" dirty="0" smtClean="0">
              <a:solidFill>
                <a:schemeClr val="tx1"/>
              </a:solidFill>
            </a:endParaRPr>
          </a:p>
        </p:txBody>
      </p:sp>
      <p:sp>
        <p:nvSpPr>
          <p:cNvPr id="18" name="タイトル 1"/>
          <p:cNvSpPr txBox="1">
            <a:spLocks/>
          </p:cNvSpPr>
          <p:nvPr/>
        </p:nvSpPr>
        <p:spPr>
          <a:xfrm>
            <a:off x="7764598" y="4377"/>
            <a:ext cx="3087765" cy="29040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100" dirty="0" smtClean="0"/>
              <a:t>Ｒ２</a:t>
            </a:r>
            <a:r>
              <a:rPr lang="en-US" altLang="ja-JP" sz="1100" dirty="0" smtClean="0"/>
              <a:t>.</a:t>
            </a:r>
            <a:r>
              <a:rPr lang="ja-JP" altLang="en-US" sz="1100" dirty="0" smtClean="0"/>
              <a:t>４</a:t>
            </a:r>
            <a:r>
              <a:rPr lang="en-US" altLang="ja-JP" sz="1100" dirty="0" smtClean="0"/>
              <a:t>.</a:t>
            </a:r>
            <a:r>
              <a:rPr lang="ja-JP" altLang="en-US" sz="1100" dirty="0"/>
              <a:t>３</a:t>
            </a:r>
            <a:r>
              <a:rPr lang="ja-JP" altLang="en-US" sz="1100" dirty="0" smtClean="0"/>
              <a:t>神奈川県新型コロナウイルス対策本部</a:t>
            </a:r>
            <a:endParaRPr lang="ja-JP" altLang="en-US" sz="1100" dirty="0"/>
          </a:p>
        </p:txBody>
      </p:sp>
      <p:sp>
        <p:nvSpPr>
          <p:cNvPr id="22" name="タイトル 1"/>
          <p:cNvSpPr txBox="1">
            <a:spLocks/>
          </p:cNvSpPr>
          <p:nvPr/>
        </p:nvSpPr>
        <p:spPr>
          <a:xfrm>
            <a:off x="10910985" y="0"/>
            <a:ext cx="753457" cy="24210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100" b="1" dirty="0"/>
              <a:t>別紙</a:t>
            </a:r>
          </a:p>
        </p:txBody>
      </p:sp>
    </p:spTree>
    <p:extLst>
      <p:ext uri="{BB962C8B-B14F-4D97-AF65-F5344CB8AC3E}">
        <p14:creationId xmlns:p14="http://schemas.microsoft.com/office/powerpoint/2010/main" val="95552516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614</TotalTime>
  <Words>188</Words>
  <Application>Microsoft Office PowerPoint</Application>
  <PresentationFormat>ワイド画面</PresentationFormat>
  <Paragraphs>44</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HGP創英角ｺﾞｼｯｸUB</vt:lpstr>
      <vt:lpstr>ＭＳ Ｐゴシック</vt:lpstr>
      <vt:lpstr>Arial</vt:lpstr>
      <vt:lpstr>Calibri</vt:lpstr>
      <vt:lpstr>Calibri Light</vt:lpstr>
      <vt:lpstr>Office テーマ</vt:lpstr>
      <vt:lpstr>PowerPoint プレゼンテーション</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user</dc:creator>
  <cp:lastModifiedBy>user</cp:lastModifiedBy>
  <cp:revision>73</cp:revision>
  <cp:lastPrinted>2020-04-03T01:14:56Z</cp:lastPrinted>
  <dcterms:created xsi:type="dcterms:W3CDTF">2020-03-09T06:06:12Z</dcterms:created>
  <dcterms:modified xsi:type="dcterms:W3CDTF">2020-04-17T08:06:21Z</dcterms:modified>
</cp:coreProperties>
</file>