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7"/>
  </p:notesMasterIdLst>
  <p:sldIdLst>
    <p:sldId id="257" r:id="rId2"/>
    <p:sldId id="258" r:id="rId3"/>
    <p:sldId id="259" r:id="rId4"/>
    <p:sldId id="260" r:id="rId5"/>
    <p:sldId id="261"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23"/>
    <p:restoredTop sz="91058" autoAdjust="0"/>
  </p:normalViewPr>
  <p:slideViewPr>
    <p:cSldViewPr snapToGrid="0" snapToObjects="1">
      <p:cViewPr>
        <p:scale>
          <a:sx n="75" d="100"/>
          <a:sy n="75" d="100"/>
        </p:scale>
        <p:origin x="175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DB313BA-B5B1-E94F-A457-32AF7BC11BEB}" type="datetimeFigureOut">
              <a:rPr kumimoji="1" lang="ja-JP" altLang="en-US" smtClean="0"/>
              <a:t>2020/4/8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6FE67AB-3348-1C40-B968-633D24FEA5B0}" type="slidenum">
              <a:rPr kumimoji="1" lang="ja-JP" altLang="en-US" smtClean="0"/>
              <a:t>‹#›</a:t>
            </a:fld>
            <a:endParaRPr kumimoji="1" lang="ja-JP" altLang="en-US"/>
          </a:p>
        </p:txBody>
      </p:sp>
    </p:spTree>
    <p:extLst>
      <p:ext uri="{BB962C8B-B14F-4D97-AF65-F5344CB8AC3E}">
        <p14:creationId xmlns:p14="http://schemas.microsoft.com/office/powerpoint/2010/main" val="40993035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defTabSz="914400">
              <a:defRPr/>
            </a:pPr>
            <a:r>
              <a:rPr lang="ja-JP" altLang="en-US" sz="1200">
                <a:latin typeface="Noto Sans JP Light" panose="020B0300000000000000" pitchFamily="34" charset="-128"/>
                <a:ea typeface="Noto Sans JP Light" panose="020B0300000000000000" pitchFamily="34" charset="-128"/>
              </a:rPr>
              <a:t>家庭内汚染を防止する観点</a:t>
            </a:r>
            <a:endParaRPr lang="en-US" altLang="ja-JP" sz="1200" dirty="0">
              <a:latin typeface="Noto Sans JP Light" panose="020B0300000000000000" pitchFamily="34" charset="-128"/>
              <a:ea typeface="Noto Sans JP Light" panose="020B0300000000000000" pitchFamily="34" charset="-128"/>
            </a:endParaRPr>
          </a:p>
          <a:p>
            <a:pPr lvl="0" defTabSz="914400">
              <a:defRPr/>
            </a:pPr>
            <a:r>
              <a:rPr lang="en-US" altLang="ja-JP" sz="1200" dirty="0">
                <a:latin typeface="Noto Sans JP Light" panose="020B0300000000000000" pitchFamily="34" charset="-128"/>
                <a:ea typeface="Noto Sans JP Light" panose="020B0300000000000000" pitchFamily="34" charset="-128"/>
              </a:rPr>
              <a:t>1.</a:t>
            </a:r>
            <a:r>
              <a:rPr lang="ja-JP" altLang="en-US" sz="1200">
                <a:latin typeface="Noto Sans JP Light" panose="020B0300000000000000" pitchFamily="34" charset="-128"/>
                <a:ea typeface="Noto Sans JP Light" panose="020B0300000000000000" pitchFamily="34" charset="-128"/>
              </a:rPr>
              <a:t>感染者と他の同居者の部屋を可能な限り分ける </a:t>
            </a:r>
            <a:r>
              <a:rPr lang="en-US" altLang="ja-JP" sz="1200" dirty="0">
                <a:latin typeface="Noto Sans JP Light" panose="020B0300000000000000" pitchFamily="34" charset="-128"/>
                <a:ea typeface="Noto Sans JP Light" panose="020B0300000000000000" pitchFamily="34" charset="-128"/>
              </a:rPr>
              <a:t>2.</a:t>
            </a:r>
            <a:r>
              <a:rPr lang="ja-JP" altLang="en-US" sz="1200">
                <a:latin typeface="Noto Sans JP Light" panose="020B0300000000000000" pitchFamily="34" charset="-128"/>
                <a:ea typeface="Noto Sans JP Light" panose="020B0300000000000000" pitchFamily="34" charset="-128"/>
              </a:rPr>
              <a:t>感染者の世話をする人は、できるだけ限られた方（一人が望ましい）にする </a:t>
            </a:r>
            <a:r>
              <a:rPr lang="en-US" altLang="ja-JP" sz="1200" dirty="0">
                <a:latin typeface="Noto Sans JP Light" panose="020B0300000000000000" pitchFamily="34" charset="-128"/>
                <a:ea typeface="Noto Sans JP Light" panose="020B0300000000000000" pitchFamily="34" charset="-128"/>
              </a:rPr>
              <a:t>3.</a:t>
            </a:r>
            <a:r>
              <a:rPr lang="ja-JP" altLang="en-US" sz="1200">
                <a:latin typeface="Noto Sans JP Light" panose="020B0300000000000000" pitchFamily="34" charset="-128"/>
                <a:ea typeface="Noto Sans JP Light" panose="020B0300000000000000" pitchFamily="34" charset="-128"/>
              </a:rPr>
              <a:t>できるだけ全員がマスクを使用する </a:t>
            </a:r>
            <a:r>
              <a:rPr lang="en-US" altLang="ja-JP" sz="1200" dirty="0">
                <a:latin typeface="Noto Sans JP Light" panose="020B0300000000000000" pitchFamily="34" charset="-128"/>
                <a:ea typeface="Noto Sans JP Light" panose="020B0300000000000000" pitchFamily="34" charset="-128"/>
              </a:rPr>
              <a:t>4.</a:t>
            </a:r>
            <a:r>
              <a:rPr lang="ja-JP" altLang="en-US" sz="1200">
                <a:latin typeface="Noto Sans JP Light" panose="020B0300000000000000" pitchFamily="34" charset="-128"/>
                <a:ea typeface="Noto Sans JP Light" panose="020B0300000000000000" pitchFamily="34" charset="-128"/>
              </a:rPr>
              <a:t>小まめにうがい・手洗いをする </a:t>
            </a:r>
            <a:r>
              <a:rPr lang="en-US" altLang="ja-JP" sz="1200" dirty="0">
                <a:latin typeface="Noto Sans JP Light" panose="020B0300000000000000" pitchFamily="34" charset="-128"/>
                <a:ea typeface="Noto Sans JP Light" panose="020B0300000000000000" pitchFamily="34" charset="-128"/>
              </a:rPr>
              <a:t>5.</a:t>
            </a:r>
            <a:r>
              <a:rPr lang="ja-JP" altLang="en-US" sz="1200">
                <a:latin typeface="Noto Sans JP Light" panose="020B0300000000000000" pitchFamily="34" charset="-128"/>
                <a:ea typeface="Noto Sans JP Light" panose="020B0300000000000000" pitchFamily="34" charset="-128"/>
              </a:rPr>
              <a:t>日中はできるだけ換気をする。 </a:t>
            </a:r>
            <a:r>
              <a:rPr lang="en-US" altLang="ja-JP" sz="1200" dirty="0">
                <a:latin typeface="Noto Sans JP Light" panose="020B0300000000000000" pitchFamily="34" charset="-128"/>
                <a:ea typeface="Noto Sans JP Light" panose="020B0300000000000000" pitchFamily="34" charset="-128"/>
              </a:rPr>
              <a:t>6.</a:t>
            </a:r>
            <a:r>
              <a:rPr lang="ja-JP" altLang="en-US" sz="1200">
                <a:latin typeface="Noto Sans JP Light" panose="020B0300000000000000" pitchFamily="34" charset="-128"/>
                <a:ea typeface="Noto Sans JP Light" panose="020B0300000000000000" pitchFamily="34" charset="-128"/>
              </a:rPr>
              <a:t>取っ手、ノブなどの共用する部分を消毒する </a:t>
            </a:r>
            <a:r>
              <a:rPr lang="en-US" altLang="ja-JP" sz="1200" dirty="0">
                <a:latin typeface="Noto Sans JP Light" panose="020B0300000000000000" pitchFamily="34" charset="-128"/>
                <a:ea typeface="Noto Sans JP Light" panose="020B0300000000000000" pitchFamily="34" charset="-128"/>
              </a:rPr>
              <a:t>7.</a:t>
            </a:r>
            <a:r>
              <a:rPr lang="ja-JP" altLang="en-US" sz="1200">
                <a:latin typeface="Noto Sans JP Light" panose="020B0300000000000000" pitchFamily="34" charset="-128"/>
                <a:ea typeface="Noto Sans JP Light" panose="020B0300000000000000" pitchFamily="34" charset="-128"/>
              </a:rPr>
              <a:t>汚れたリネン、衣服を洗濯する </a:t>
            </a:r>
            <a:r>
              <a:rPr lang="en-US" altLang="ja-JP" sz="1200" dirty="0">
                <a:latin typeface="Noto Sans JP Light" panose="020B0300000000000000" pitchFamily="34" charset="-128"/>
                <a:ea typeface="Noto Sans JP Light" panose="020B0300000000000000" pitchFamily="34" charset="-128"/>
              </a:rPr>
              <a:t>8.</a:t>
            </a:r>
            <a:r>
              <a:rPr lang="ja-JP" altLang="en-US" sz="1200">
                <a:latin typeface="Noto Sans JP Light" panose="020B0300000000000000" pitchFamily="34" charset="-128"/>
                <a:ea typeface="Noto Sans JP Light" panose="020B0300000000000000" pitchFamily="34" charset="-128"/>
              </a:rPr>
              <a:t>ゴミは密閉して捨てる</a:t>
            </a:r>
            <a:endParaRPr kumimoji="1" lang="ja-JP" altLang="en-US"/>
          </a:p>
        </p:txBody>
      </p:sp>
      <p:sp>
        <p:nvSpPr>
          <p:cNvPr id="4" name="スライド番号プレースホルダー 3"/>
          <p:cNvSpPr>
            <a:spLocks noGrp="1"/>
          </p:cNvSpPr>
          <p:nvPr>
            <p:ph type="sldNum" sz="quarter" idx="5"/>
          </p:nvPr>
        </p:nvSpPr>
        <p:spPr/>
        <p:txBody>
          <a:bodyPr/>
          <a:lstStyle/>
          <a:p>
            <a:fld id="{46FE67AB-3348-1C40-B968-633D24FEA5B0}" type="slidenum">
              <a:rPr kumimoji="1" lang="ja-JP" altLang="en-US" smtClean="0"/>
              <a:t>1</a:t>
            </a:fld>
            <a:endParaRPr kumimoji="1" lang="ja-JP" altLang="en-US"/>
          </a:p>
        </p:txBody>
      </p:sp>
    </p:spTree>
    <p:extLst>
      <p:ext uri="{BB962C8B-B14F-4D97-AF65-F5344CB8AC3E}">
        <p14:creationId xmlns:p14="http://schemas.microsoft.com/office/powerpoint/2010/main" val="628272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46FE67AB-3348-1C40-B968-633D24FEA5B0}" type="slidenum">
              <a:rPr kumimoji="1" lang="ja-JP" altLang="en-US" smtClean="0"/>
              <a:t>3</a:t>
            </a:fld>
            <a:endParaRPr kumimoji="1" lang="ja-JP" altLang="en-US"/>
          </a:p>
        </p:txBody>
      </p:sp>
    </p:spTree>
    <p:extLst>
      <p:ext uri="{BB962C8B-B14F-4D97-AF65-F5344CB8AC3E}">
        <p14:creationId xmlns:p14="http://schemas.microsoft.com/office/powerpoint/2010/main" val="3281058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46FE67AB-3348-1C40-B968-633D24FEA5B0}" type="slidenum">
              <a:rPr kumimoji="1" lang="ja-JP" altLang="en-US" smtClean="0"/>
              <a:t>4</a:t>
            </a:fld>
            <a:endParaRPr kumimoji="1" lang="ja-JP" altLang="en-US"/>
          </a:p>
        </p:txBody>
      </p:sp>
    </p:spTree>
    <p:extLst>
      <p:ext uri="{BB962C8B-B14F-4D97-AF65-F5344CB8AC3E}">
        <p14:creationId xmlns:p14="http://schemas.microsoft.com/office/powerpoint/2010/main" val="120068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effectLst/>
            </a:endParaRPr>
          </a:p>
        </p:txBody>
      </p:sp>
      <p:sp>
        <p:nvSpPr>
          <p:cNvPr id="4" name="スライド番号プレースホルダー 3"/>
          <p:cNvSpPr>
            <a:spLocks noGrp="1"/>
          </p:cNvSpPr>
          <p:nvPr>
            <p:ph type="sldNum" sz="quarter" idx="5"/>
          </p:nvPr>
        </p:nvSpPr>
        <p:spPr/>
        <p:txBody>
          <a:bodyPr/>
          <a:lstStyle/>
          <a:p>
            <a:fld id="{46FE67AB-3348-1C40-B968-633D24FEA5B0}" type="slidenum">
              <a:rPr kumimoji="1" lang="ja-JP" altLang="en-US" smtClean="0"/>
              <a:t>5</a:t>
            </a:fld>
            <a:endParaRPr kumimoji="1" lang="ja-JP" altLang="en-US"/>
          </a:p>
        </p:txBody>
      </p:sp>
    </p:spTree>
    <p:extLst>
      <p:ext uri="{BB962C8B-B14F-4D97-AF65-F5344CB8AC3E}">
        <p14:creationId xmlns:p14="http://schemas.microsoft.com/office/powerpoint/2010/main" val="315328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365937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586778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3944299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8" name="直線矢印コネクタ 7">
            <a:extLst>
              <a:ext uri="{FF2B5EF4-FFF2-40B4-BE49-F238E27FC236}">
                <a16:creationId xmlns:a16="http://schemas.microsoft.com/office/drawing/2014/main" id="{E21F99EE-DF34-214A-97E6-A52C75D9174D}"/>
              </a:ext>
            </a:extLst>
          </p:cNvPr>
          <p:cNvCxnSpPr/>
          <p:nvPr userDrawn="1"/>
        </p:nvCxnSpPr>
        <p:spPr>
          <a:xfrm>
            <a:off x="0" y="-87086"/>
            <a:ext cx="2032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A2EE8768-8C6B-4841-ADC7-3372B62EF090}"/>
              </a:ext>
            </a:extLst>
          </p:cNvPr>
          <p:cNvCxnSpPr/>
          <p:nvPr userDrawn="1"/>
        </p:nvCxnSpPr>
        <p:spPr>
          <a:xfrm>
            <a:off x="6654736" y="-74023"/>
            <a:ext cx="20326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0" name="図 9">
            <a:extLst>
              <a:ext uri="{FF2B5EF4-FFF2-40B4-BE49-F238E27FC236}">
                <a16:creationId xmlns:a16="http://schemas.microsoft.com/office/drawing/2014/main" id="{5C8A516F-F4C6-1544-AA67-5658C18D1715}"/>
              </a:ext>
            </a:extLst>
          </p:cNvPr>
          <p:cNvPicPr>
            <a:picLocks noChangeAspect="1"/>
          </p:cNvPicPr>
          <p:nvPr userDrawn="1"/>
        </p:nvPicPr>
        <p:blipFill>
          <a:blip r:embed="rId2"/>
          <a:stretch>
            <a:fillRect/>
          </a:stretch>
        </p:blipFill>
        <p:spPr>
          <a:xfrm>
            <a:off x="0" y="9674588"/>
            <a:ext cx="2502893" cy="231411"/>
          </a:xfrm>
          <a:prstGeom prst="rect">
            <a:avLst/>
          </a:prstGeom>
        </p:spPr>
      </p:pic>
      <p:sp>
        <p:nvSpPr>
          <p:cNvPr id="11" name="正方形/長方形 10">
            <a:extLst>
              <a:ext uri="{FF2B5EF4-FFF2-40B4-BE49-F238E27FC236}">
                <a16:creationId xmlns:a16="http://schemas.microsoft.com/office/drawing/2014/main" id="{05AC4FDD-EACA-524A-91DF-F2BFE4E0C145}"/>
              </a:ext>
            </a:extLst>
          </p:cNvPr>
          <p:cNvSpPr/>
          <p:nvPr userDrawn="1"/>
        </p:nvSpPr>
        <p:spPr>
          <a:xfrm>
            <a:off x="0" y="339631"/>
            <a:ext cx="6858000" cy="4571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6" name="Title 1">
            <a:extLst>
              <a:ext uri="{FF2B5EF4-FFF2-40B4-BE49-F238E27FC236}">
                <a16:creationId xmlns:a16="http://schemas.microsoft.com/office/drawing/2014/main" id="{B0A4FAAE-5F39-B64B-B792-8F7BDDD1B4F6}"/>
              </a:ext>
            </a:extLst>
          </p:cNvPr>
          <p:cNvSpPr txBox="1">
            <a:spLocks/>
          </p:cNvSpPr>
          <p:nvPr userDrawn="1"/>
        </p:nvSpPr>
        <p:spPr>
          <a:xfrm>
            <a:off x="101632" y="44656"/>
            <a:ext cx="5191696" cy="313262"/>
          </a:xfrm>
          <a:prstGeom prst="rect">
            <a:avLst/>
          </a:prstGeom>
        </p:spPr>
        <p:txBody>
          <a:bodyPr>
            <a:normAutofit fontScale="92500" lnSpcReduction="20000"/>
          </a:bodyPr>
          <a:lstStyle>
            <a:lvl1pPr algn="l" defTabSz="685800" rtl="0" eaLnBrk="1" latinLnBrk="0" hangingPunct="1">
              <a:lnSpc>
                <a:spcPct val="90000"/>
              </a:lnSpc>
              <a:spcBef>
                <a:spcPct val="0"/>
              </a:spcBef>
              <a:buNone/>
              <a:defRPr kumimoji="1" sz="2000" kern="1200">
                <a:solidFill>
                  <a:schemeClr val="tx1"/>
                </a:solidFill>
                <a:latin typeface="Toppan Bunkyu Midashi Gothic Ex" panose="020B0900000000000000" pitchFamily="34" charset="-128"/>
                <a:ea typeface="Toppan Bunkyu Midashi Gothic Ex" panose="020B0900000000000000" pitchFamily="34" charset="-128"/>
                <a:cs typeface="+mj-cs"/>
              </a:defRPr>
            </a:lvl1pPr>
          </a:lstStyle>
          <a:p>
            <a:endParaRPr lang="en-US" dirty="0"/>
          </a:p>
        </p:txBody>
      </p:sp>
    </p:spTree>
    <p:extLst>
      <p:ext uri="{BB962C8B-B14F-4D97-AF65-F5344CB8AC3E}">
        <p14:creationId xmlns:p14="http://schemas.microsoft.com/office/powerpoint/2010/main" val="218161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412160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56756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233331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122430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170421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273131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80A509-07BA-9A4F-B398-1F15411EDDF7}" type="datetimeFigureOut">
              <a:rPr kumimoji="1" lang="ja-JP" altLang="en-US" smtClean="0"/>
              <a:t>2020/4/8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140867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980A509-07BA-9A4F-B398-1F15411EDDF7}" type="datetimeFigureOut">
              <a:rPr kumimoji="1" lang="ja-JP" altLang="en-US" smtClean="0"/>
              <a:t>2020/4/8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6F945F4-E923-EA42-AB01-428D5FCF34FC}" type="slidenum">
              <a:rPr kumimoji="1" lang="ja-JP" altLang="en-US" smtClean="0"/>
              <a:t>‹#›</a:t>
            </a:fld>
            <a:endParaRPr kumimoji="1" lang="ja-JP" altLang="en-US"/>
          </a:p>
        </p:txBody>
      </p:sp>
    </p:spTree>
    <p:extLst>
      <p:ext uri="{BB962C8B-B14F-4D97-AF65-F5344CB8AC3E}">
        <p14:creationId xmlns:p14="http://schemas.microsoft.com/office/powerpoint/2010/main" val="10914825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ankyokansen.org/uploads/uploads/files/jsipc/dokyokazoku-chuijikou.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ti.go.jp/press/2019/03/20200323008/2020032300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2DB9EAD-A33F-C048-A1A1-2AB62AB0444F}"/>
              </a:ext>
            </a:extLst>
          </p:cNvPr>
          <p:cNvSpPr txBox="1"/>
          <p:nvPr/>
        </p:nvSpPr>
        <p:spPr>
          <a:xfrm>
            <a:off x="203264" y="516575"/>
            <a:ext cx="6428241" cy="2492990"/>
          </a:xfrm>
          <a:prstGeom prst="rect">
            <a:avLst/>
          </a:prstGeom>
          <a:noFill/>
          <a:ln>
            <a:solidFill>
              <a:schemeClr val="accent5"/>
            </a:solidFill>
          </a:ln>
        </p:spPr>
        <p:txBody>
          <a:bodyPr wrap="square" rtlCol="0">
            <a:spAutoFit/>
          </a:bodyPr>
          <a:lstStyle/>
          <a:p>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「３つの密」（</a:t>
            </a:r>
            <a:r>
              <a:rPr kumimoji="1" lang="en-US" altLang="ja-JP" sz="1300" dirty="0">
                <a:latin typeface="Meiryo UI" panose="020B0604030504040204" pitchFamily="50" charset="-128"/>
                <a:ea typeface="Meiryo UI" panose="020B0604030504040204" pitchFamily="50" charset="-128"/>
              </a:rPr>
              <a:t>①</a:t>
            </a:r>
            <a:r>
              <a:rPr kumimoji="1" lang="ja-JP" altLang="en-US" sz="1300" dirty="0">
                <a:latin typeface="Meiryo UI" panose="020B0604030504040204" pitchFamily="50" charset="-128"/>
                <a:ea typeface="Meiryo UI" panose="020B0604030504040204" pitchFamily="50" charset="-128"/>
              </a:rPr>
              <a:t>換気の悪い密閉空間、</a:t>
            </a:r>
            <a:r>
              <a:rPr kumimoji="1" lang="en-US" altLang="ja-JP" sz="1300" dirty="0">
                <a:latin typeface="Meiryo UI" panose="020B0604030504040204" pitchFamily="50" charset="-128"/>
                <a:ea typeface="Meiryo UI" panose="020B0604030504040204" pitchFamily="50" charset="-128"/>
              </a:rPr>
              <a:t>②</a:t>
            </a:r>
            <a:r>
              <a:rPr kumimoji="1" lang="ja-JP" altLang="en-US" sz="1300" dirty="0">
                <a:latin typeface="Meiryo UI" panose="020B0604030504040204" pitchFamily="50" charset="-128"/>
                <a:ea typeface="Meiryo UI" panose="020B0604030504040204" pitchFamily="50" charset="-128"/>
              </a:rPr>
              <a:t>多数が集まる密集場所、</a:t>
            </a:r>
            <a:r>
              <a:rPr kumimoji="1" lang="en-US" altLang="ja-JP" sz="1300" dirty="0">
                <a:latin typeface="Meiryo UI" panose="020B0604030504040204" pitchFamily="50" charset="-128"/>
                <a:ea typeface="Meiryo UI" panose="020B0604030504040204" pitchFamily="50" charset="-128"/>
              </a:rPr>
              <a:t>③</a:t>
            </a:r>
            <a:r>
              <a:rPr kumimoji="1" lang="ja-JP" altLang="en-US" sz="1300" dirty="0">
                <a:latin typeface="Meiryo UI" panose="020B0604030504040204" pitchFamily="50" charset="-128"/>
                <a:ea typeface="Meiryo UI" panose="020B0604030504040204" pitchFamily="50" charset="-128"/>
              </a:rPr>
              <a:t>間近で会話や発生をする密接場所）を避ける。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手洗い、消毒、咳エチケット等を徹底する。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出勤時には体温を計測する。 風邪症状や</a:t>
            </a:r>
            <a:r>
              <a:rPr kumimoji="1" lang="en-US" altLang="ja-JP" sz="1300" dirty="0">
                <a:latin typeface="Meiryo UI" panose="020B0604030504040204" pitchFamily="50" charset="-128"/>
                <a:ea typeface="Meiryo UI" panose="020B0604030504040204" pitchFamily="50" charset="-128"/>
              </a:rPr>
              <a:t>37.5</a:t>
            </a:r>
            <a:r>
              <a:rPr kumimoji="1" lang="ja-JP" altLang="en-US" sz="1300" dirty="0">
                <a:latin typeface="Meiryo UI" panose="020B0604030504040204" pitchFamily="50" charset="-128"/>
                <a:ea typeface="Meiryo UI" panose="020B0604030504040204" pitchFamily="50" charset="-128"/>
              </a:rPr>
              <a:t>度以上ある場合は管理者に報告し、休む。</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発熱後は</a:t>
            </a:r>
            <a:r>
              <a:rPr kumimoji="1" lang="en-US" altLang="ja-JP" sz="1300" dirty="0">
                <a:latin typeface="Meiryo UI" panose="020B0604030504040204" pitchFamily="50" charset="-128"/>
                <a:ea typeface="Meiryo UI" panose="020B0604030504040204" pitchFamily="50" charset="-128"/>
              </a:rPr>
              <a:t>24</a:t>
            </a:r>
            <a:r>
              <a:rPr kumimoji="1" lang="ja-JP" altLang="en-US" sz="1300" dirty="0">
                <a:latin typeface="Meiryo UI" panose="020B0604030504040204" pitchFamily="50" charset="-128"/>
                <a:ea typeface="Meiryo UI" panose="020B0604030504040204" pitchFamily="50" charset="-128"/>
              </a:rPr>
              <a:t>時間以上経過し、呼吸器症状が改善するまで出勤は避ける。また該当する職員は管理者に報告する。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面会等については事情をご理解いただき、原則としてお断りする。</a:t>
            </a:r>
            <a:r>
              <a:rPr kumimoji="1" lang="ja-JP" altLang="en-US" sz="1300" dirty="0">
                <a:solidFill>
                  <a:srgbClr val="FF0000"/>
                </a:solidFill>
                <a:latin typeface="Meiryo UI" panose="020B0604030504040204" pitchFamily="50" charset="-128"/>
                <a:ea typeface="Meiryo UI" panose="020B0604030504040204" pitchFamily="50" charset="-128"/>
              </a:rPr>
              <a:t>（又は、当施設では、 ウェブによる面会の実施を促す。）</a:t>
            </a:r>
            <a:endParaRPr kumimoji="1" lang="en-US" altLang="ja-JP" sz="13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来訪者は感染発生時のための積極的疫学調査への協力の観点から、氏名、来訪日時等を記録し、保健所等の指示があれば公表する。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公共交通機関の利用はなるべく避ける。</a:t>
            </a:r>
            <a:endParaRPr kumimoji="1" lang="en-US" altLang="ja-JP" sz="1300" dirty="0">
              <a:latin typeface="Meiryo UI" panose="020B0604030504040204" pitchFamily="50" charset="-128"/>
              <a:ea typeface="Meiryo UI" panose="020B0604030504040204" pitchFamily="50" charset="-128"/>
            </a:endParaRPr>
          </a:p>
        </p:txBody>
      </p:sp>
      <p:sp>
        <p:nvSpPr>
          <p:cNvPr id="4" name="角丸四角形 3">
            <a:extLst>
              <a:ext uri="{FF2B5EF4-FFF2-40B4-BE49-F238E27FC236}">
                <a16:creationId xmlns:a16="http://schemas.microsoft.com/office/drawing/2014/main" id="{D1A5FF1C-E97A-854E-A5FA-EDE8CE32A32E}"/>
              </a:ext>
            </a:extLst>
          </p:cNvPr>
          <p:cNvSpPr/>
          <p:nvPr/>
        </p:nvSpPr>
        <p:spPr>
          <a:xfrm>
            <a:off x="226495" y="401385"/>
            <a:ext cx="1920351"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基本的な対応</a:t>
            </a:r>
          </a:p>
        </p:txBody>
      </p:sp>
      <p:sp>
        <p:nvSpPr>
          <p:cNvPr id="5" name="正方形/長方形 4">
            <a:extLst>
              <a:ext uri="{FF2B5EF4-FFF2-40B4-BE49-F238E27FC236}">
                <a16:creationId xmlns:a16="http://schemas.microsoft.com/office/drawing/2014/main" id="{81860B75-8B9B-0144-96E6-33CFFFDD9792}"/>
              </a:ext>
            </a:extLst>
          </p:cNvPr>
          <p:cNvSpPr/>
          <p:nvPr/>
        </p:nvSpPr>
        <p:spPr>
          <a:xfrm>
            <a:off x="5523509" y="-4664"/>
            <a:ext cx="1107996" cy="369332"/>
          </a:xfrm>
          <a:prstGeom prst="rect">
            <a:avLst/>
          </a:prstGeom>
        </p:spPr>
        <p:txBody>
          <a:bodyPr wrap="none">
            <a:spAutoFit/>
          </a:bodyPr>
          <a:lstStyle/>
          <a:p>
            <a:r>
              <a:rPr lang="en-US" altLang="ja-JP" b="1" dirty="0">
                <a:solidFill>
                  <a:schemeClr val="accent6"/>
                </a:solidFill>
                <a:latin typeface="Meiryo UI" panose="020B0604030504040204" pitchFamily="50" charset="-128"/>
                <a:ea typeface="Meiryo UI" panose="020B0604030504040204" pitchFamily="50" charset="-128"/>
              </a:rPr>
              <a:t>①</a:t>
            </a:r>
            <a:r>
              <a:rPr lang="ja-JP" altLang="en-US" b="1" dirty="0">
                <a:solidFill>
                  <a:schemeClr val="accent6"/>
                </a:solidFill>
                <a:latin typeface="Meiryo UI" panose="020B0604030504040204" pitchFamily="50" charset="-128"/>
                <a:ea typeface="Meiryo UI" panose="020B0604030504040204" pitchFamily="50" charset="-128"/>
              </a:rPr>
              <a:t>職員編</a:t>
            </a:r>
          </a:p>
        </p:txBody>
      </p:sp>
      <p:sp>
        <p:nvSpPr>
          <p:cNvPr id="6" name="Title 1">
            <a:extLst>
              <a:ext uri="{FF2B5EF4-FFF2-40B4-BE49-F238E27FC236}">
                <a16:creationId xmlns:a16="http://schemas.microsoft.com/office/drawing/2014/main" id="{438DEDF9-EBAE-5F4C-8F28-C2077612735E}"/>
              </a:ext>
            </a:extLst>
          </p:cNvPr>
          <p:cNvSpPr txBox="1">
            <a:spLocks/>
          </p:cNvSpPr>
          <p:nvPr/>
        </p:nvSpPr>
        <p:spPr>
          <a:xfrm>
            <a:off x="89757" y="54549"/>
            <a:ext cx="5191696" cy="313262"/>
          </a:xfrm>
          <a:prstGeom prst="rect">
            <a:avLst/>
          </a:prstGeom>
        </p:spPr>
        <p:txBody>
          <a:bodyPr>
            <a:normAutofit fontScale="85000" lnSpcReduction="10000"/>
          </a:bodyPr>
          <a:lstStyle>
            <a:lvl1pPr algn="l" defTabSz="685800" rtl="0" eaLnBrk="1" latinLnBrk="0" hangingPunct="1">
              <a:lnSpc>
                <a:spcPct val="90000"/>
              </a:lnSpc>
              <a:spcBef>
                <a:spcPct val="0"/>
              </a:spcBef>
              <a:buNone/>
              <a:defRPr kumimoji="1" sz="2000" kern="1200">
                <a:solidFill>
                  <a:schemeClr val="tx1"/>
                </a:solidFill>
                <a:latin typeface="Toppan Bunkyu Midashi Gothic Ex" panose="020B0900000000000000" pitchFamily="34" charset="-128"/>
                <a:ea typeface="Toppan Bunkyu Midashi Gothic Ex" panose="020B0900000000000000" pitchFamily="34" charset="-128"/>
                <a:cs typeface="+mj-cs"/>
              </a:defRPr>
            </a:lvl1pPr>
          </a:lstStyle>
          <a:p>
            <a:r>
              <a:rPr lang="ja-JP" altLang="en-US" b="1" dirty="0">
                <a:latin typeface="Meiryo UI" panose="020B0604030504040204" pitchFamily="50" charset="-128"/>
                <a:ea typeface="Meiryo UI" panose="020B0604030504040204" pitchFamily="50" charset="-128"/>
              </a:rPr>
              <a:t>新型コロナウイルス感染症</a:t>
            </a:r>
            <a:r>
              <a:rPr lang="en-US" altLang="ja-JP" b="1" dirty="0">
                <a:latin typeface="Meiryo UI" panose="020B0604030504040204" pitchFamily="50" charset="-128"/>
                <a:ea typeface="Meiryo UI" panose="020B0604030504040204" pitchFamily="50" charset="-128"/>
              </a:rPr>
              <a:t>(COVID-19)</a:t>
            </a:r>
            <a:r>
              <a:rPr lang="ja-JP" altLang="en-US" b="1" dirty="0">
                <a:latin typeface="Meiryo UI" panose="020B0604030504040204" pitchFamily="50" charset="-128"/>
                <a:ea typeface="Meiryo UI" panose="020B0604030504040204" pitchFamily="50" charset="-128"/>
              </a:rPr>
              <a:t>対応フロー　</a:t>
            </a:r>
            <a:endParaRPr lang="en-US"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D8E682A-C231-3743-B900-E26C3F1C35A5}"/>
              </a:ext>
            </a:extLst>
          </p:cNvPr>
          <p:cNvSpPr/>
          <p:nvPr/>
        </p:nvSpPr>
        <p:spPr>
          <a:xfrm>
            <a:off x="97711" y="3354933"/>
            <a:ext cx="4379888" cy="2231380"/>
          </a:xfrm>
          <a:prstGeom prst="rect">
            <a:avLst/>
          </a:prstGeom>
        </p:spPr>
        <p:txBody>
          <a:bodyPr wrap="square">
            <a:spAutoFit/>
          </a:bodyPr>
          <a:lstStyle/>
          <a:p>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以下の症状がある場合は、管理者に報告し休む。（自宅待機）</a:t>
            </a:r>
            <a:endParaRPr kumimoji="1" lang="en-US" altLang="ja-JP" sz="1100" dirty="0">
              <a:latin typeface="Meiryo UI" panose="020B0604030504040204" pitchFamily="50" charset="-128"/>
              <a:ea typeface="Meiryo UI" panose="020B0604030504040204" pitchFamily="50" charset="-128"/>
            </a:endParaRPr>
          </a:p>
          <a:p>
            <a:pPr marL="742950" lvl="1" indent="-285750">
              <a:buFont typeface="+mj-lt"/>
              <a:buAutoNum type="romanLcPeriod"/>
            </a:pPr>
            <a:r>
              <a:rPr kumimoji="1" lang="ja-JP" altLang="en-US" sz="1000" dirty="0">
                <a:latin typeface="Meiryo UI" panose="020B0604030504040204" pitchFamily="50" charset="-128"/>
                <a:ea typeface="Meiryo UI" panose="020B0604030504040204" pitchFamily="50" charset="-128"/>
              </a:rPr>
              <a:t>風邪の症状や、</a:t>
            </a:r>
            <a:r>
              <a:rPr kumimoji="1" lang="en-US" altLang="ja-JP" sz="1000" dirty="0">
                <a:latin typeface="Meiryo UI" panose="020B0604030504040204" pitchFamily="50" charset="-128"/>
                <a:ea typeface="Meiryo UI" panose="020B0604030504040204" pitchFamily="50" charset="-128"/>
              </a:rPr>
              <a:t>37.5</a:t>
            </a:r>
            <a:r>
              <a:rPr kumimoji="1" lang="ja-JP" altLang="en-US" sz="1000" dirty="0">
                <a:latin typeface="Meiryo UI" panose="020B0604030504040204" pitchFamily="50" charset="-128"/>
                <a:ea typeface="Meiryo UI" panose="020B0604030504040204" pitchFamily="50" charset="-128"/>
              </a:rPr>
              <a:t>度以上の発熱が４日以上続いている（解熱剤を飲み続けなければならない場合も含む。高齢であったり、基礎疾患等がある方は２日以上続く場合）</a:t>
            </a:r>
            <a:endParaRPr kumimoji="1" lang="en-US" altLang="ja-JP" sz="1000" dirty="0">
              <a:latin typeface="Meiryo UI" panose="020B0604030504040204" pitchFamily="50" charset="-128"/>
              <a:ea typeface="Meiryo UI" panose="020B0604030504040204" pitchFamily="50" charset="-128"/>
            </a:endParaRPr>
          </a:p>
          <a:p>
            <a:pPr marL="742950" lvl="1" indent="-285750">
              <a:buFont typeface="+mj-lt"/>
              <a:buAutoNum type="romanLcPeriod"/>
            </a:pPr>
            <a:r>
              <a:rPr kumimoji="1" lang="ja-JP" altLang="en-US" sz="1000" dirty="0">
                <a:latin typeface="Meiryo UI" panose="020B0604030504040204" pitchFamily="50" charset="-128"/>
                <a:ea typeface="Meiryo UI" panose="020B0604030504040204" pitchFamily="50" charset="-128"/>
              </a:rPr>
              <a:t>強いだるさ（倦怠感）や息苦しさ（呼吸困難）</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startAt="2"/>
            </a:pPr>
            <a:r>
              <a:rPr kumimoji="1" lang="en-US" altLang="ja-JP" sz="1100" dirty="0">
                <a:latin typeface="Meiryo UI" panose="020B0604030504040204" pitchFamily="50" charset="-128"/>
                <a:ea typeface="Meiryo UI" panose="020B0604030504040204" pitchFamily="50" charset="-128"/>
              </a:rPr>
              <a:t>①</a:t>
            </a:r>
            <a:r>
              <a:rPr kumimoji="1" lang="ja-JP" altLang="en-US" sz="1100" dirty="0">
                <a:latin typeface="Meiryo UI" panose="020B0604030504040204" pitchFamily="50" charset="-128"/>
                <a:ea typeface="Meiryo UI" panose="020B0604030504040204" pitchFamily="50" charset="-128"/>
              </a:rPr>
              <a:t>の場合、帰国者・接触者相談センターに連絡し、センターの指示に従う。</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startAt="2"/>
            </a:pPr>
            <a:r>
              <a:rPr kumimoji="1" lang="ja-JP" altLang="en-US" sz="1100" dirty="0">
                <a:latin typeface="Meiryo UI" panose="020B0604030504040204" pitchFamily="50" charset="-128"/>
                <a:ea typeface="Meiryo UI" panose="020B0604030504040204" pitchFamily="50" charset="-128"/>
              </a:rPr>
              <a:t>管理者は施設内で情報共有をおこない、指定権者に報告する。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startAt="2"/>
            </a:pPr>
            <a:r>
              <a:rPr kumimoji="1" lang="ja-JP" altLang="en-US" sz="1100" dirty="0">
                <a:latin typeface="Meiryo UI" panose="020B0604030504040204" pitchFamily="50" charset="-128"/>
                <a:ea typeface="Meiryo UI" panose="020B0604030504040204" pitchFamily="50" charset="-128"/>
              </a:rPr>
              <a:t>在宅サービスの場合は、主治医と担当の居宅介護支援事業所等に報告する。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startAt="2"/>
            </a:pPr>
            <a:r>
              <a:rPr kumimoji="1" lang="ja-JP" altLang="en-US" sz="1100" dirty="0">
                <a:latin typeface="Meiryo UI" panose="020B0604030504040204" pitchFamily="50" charset="-128"/>
                <a:ea typeface="Meiryo UI" panose="020B0604030504040204" pitchFamily="50" charset="-128"/>
              </a:rPr>
              <a:t>当該職員との濃厚接触の可能性がある人を特定しておく。特定する観点は、感染者との長時間の接触等があったかどうかによる。</a:t>
            </a:r>
            <a:endParaRPr kumimoji="1" lang="en-US" altLang="ja-JP" sz="11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6338E9F4-8B13-E249-B608-3BF99EC6BC3E}"/>
              </a:ext>
            </a:extLst>
          </p:cNvPr>
          <p:cNvSpPr/>
          <p:nvPr/>
        </p:nvSpPr>
        <p:spPr>
          <a:xfrm>
            <a:off x="4651948" y="3562364"/>
            <a:ext cx="2071585" cy="1785104"/>
          </a:xfrm>
          <a:prstGeom prst="rect">
            <a:avLst/>
          </a:prstGeom>
        </p:spPr>
        <p:txBody>
          <a:bodyPr wrap="square">
            <a:spAutoFit/>
          </a:bodyPr>
          <a:lstStyle/>
          <a:p>
            <a:pPr marL="228600" indent="-228600">
              <a:buFont typeface="+mj-ea"/>
              <a:buAutoNum type="circleNumDbPlain"/>
            </a:pP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保健所から濃厚接触者として特定される場合があある。その場合も管理者に報告し、お休みする（</a:t>
            </a:r>
            <a:r>
              <a:rPr kumimoji="1" lang="en-US" altLang="ja-JP" sz="1100" dirty="0">
                <a:latin typeface="Meiryo UI" panose="020B0604030504040204" pitchFamily="50" charset="-128"/>
                <a:ea typeface="Meiryo UI" panose="020B0604030504040204" pitchFamily="50" charset="-128"/>
              </a:rPr>
              <a:t>14</a:t>
            </a:r>
            <a:r>
              <a:rPr kumimoji="1" lang="ja-JP" altLang="en-US" sz="1100" dirty="0">
                <a:latin typeface="Meiryo UI" panose="020B0604030504040204" pitchFamily="50" charset="-128"/>
                <a:ea typeface="Meiryo UI" panose="020B0604030504040204" pitchFamily="50" charset="-128"/>
              </a:rPr>
              <a:t>日間は自宅待機）。</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職場の復帰時期は、発熱時の症状の有無なども踏まえ、保健所の指示に従う。</a:t>
            </a:r>
            <a:endParaRPr kumimoji="1" lang="en-US" altLang="ja-JP" sz="1100" dirty="0">
              <a:latin typeface="Meiryo UI" panose="020B0604030504040204" pitchFamily="50" charset="-128"/>
              <a:ea typeface="Meiryo UI" panose="020B0604030504040204" pitchFamily="50" charset="-128"/>
            </a:endParaRPr>
          </a:p>
        </p:txBody>
      </p:sp>
      <p:sp>
        <p:nvSpPr>
          <p:cNvPr id="11" name="角丸四角形 10">
            <a:extLst>
              <a:ext uri="{FF2B5EF4-FFF2-40B4-BE49-F238E27FC236}">
                <a16:creationId xmlns:a16="http://schemas.microsoft.com/office/drawing/2014/main" id="{B7EC6D74-E9AD-6743-8E16-3055FE635900}"/>
              </a:ext>
            </a:extLst>
          </p:cNvPr>
          <p:cNvSpPr/>
          <p:nvPr/>
        </p:nvSpPr>
        <p:spPr>
          <a:xfrm>
            <a:off x="203263" y="6304108"/>
            <a:ext cx="1534734" cy="357545"/>
          </a:xfrm>
          <a:prstGeom prst="roundRect">
            <a:avLst/>
          </a:prstGeom>
          <a:solidFill>
            <a:schemeClr val="accent1">
              <a:lumMod val="60000"/>
              <a:lumOff val="40000"/>
            </a:schemeClr>
          </a:solidFill>
          <a:ln>
            <a:solidFill>
              <a:schemeClr val="accent4">
                <a:lumMod val="50000"/>
              </a:schemeClr>
            </a:solidFill>
          </a:ln>
        </p:spPr>
        <p:txBody>
          <a:bodyPr wrap="square">
            <a:spAutoFit/>
          </a:bodyPr>
          <a:lstStyle/>
          <a:p>
            <a:pPr algn="ctr"/>
            <a:r>
              <a:rPr kumimoji="1" lang="ja-JP" altLang="en-US" sz="1500" b="1" dirty="0">
                <a:latin typeface="Meiryo UI" panose="020B0604030504040204" pitchFamily="50" charset="-128"/>
                <a:ea typeface="Meiryo UI" panose="020B0604030504040204" pitchFamily="50" charset="-128"/>
              </a:rPr>
              <a:t>陰性</a:t>
            </a:r>
            <a:endParaRPr kumimoji="1" lang="en-US" altLang="ja-JP" sz="1500" b="1" dirty="0">
              <a:latin typeface="Meiryo UI" panose="020B0604030504040204" pitchFamily="50" charset="-128"/>
              <a:ea typeface="Meiryo UI" panose="020B0604030504040204" pitchFamily="50" charset="-128"/>
            </a:endParaRPr>
          </a:p>
        </p:txBody>
      </p:sp>
      <p:sp>
        <p:nvSpPr>
          <p:cNvPr id="12" name="角丸四角形 11">
            <a:extLst>
              <a:ext uri="{FF2B5EF4-FFF2-40B4-BE49-F238E27FC236}">
                <a16:creationId xmlns:a16="http://schemas.microsoft.com/office/drawing/2014/main" id="{92C42F85-9392-2040-8D7F-D340DB968751}"/>
              </a:ext>
            </a:extLst>
          </p:cNvPr>
          <p:cNvSpPr/>
          <p:nvPr/>
        </p:nvSpPr>
        <p:spPr>
          <a:xfrm>
            <a:off x="1909476" y="6301827"/>
            <a:ext cx="4814049" cy="357545"/>
          </a:xfrm>
          <a:prstGeom prst="roundRect">
            <a:avLst/>
          </a:prstGeom>
          <a:solidFill>
            <a:schemeClr val="accent1">
              <a:lumMod val="60000"/>
              <a:lumOff val="40000"/>
            </a:schemeClr>
          </a:solidFill>
          <a:ln>
            <a:solidFill>
              <a:schemeClr val="accent4">
                <a:lumMod val="50000"/>
              </a:schemeClr>
            </a:solidFill>
          </a:ln>
        </p:spPr>
        <p:txBody>
          <a:bodyPr wrap="square">
            <a:spAutoFit/>
          </a:bodyPr>
          <a:lstStyle/>
          <a:p>
            <a:pPr algn="ctr"/>
            <a:r>
              <a:rPr kumimoji="1" lang="ja-JP" altLang="en-US" sz="1500" b="1" dirty="0">
                <a:latin typeface="Meiryo UI" panose="020B0604030504040204" pitchFamily="50" charset="-128"/>
                <a:ea typeface="Meiryo UI" panose="020B0604030504040204" pitchFamily="50" charset="-128"/>
              </a:rPr>
              <a:t>陽性</a:t>
            </a:r>
            <a:r>
              <a:rPr kumimoji="1" lang="ja-JP" altLang="en-US" sz="1300" b="1" dirty="0">
                <a:latin typeface="Meiryo UI" panose="020B0604030504040204" pitchFamily="50" charset="-128"/>
                <a:ea typeface="Meiryo UI" panose="020B0604030504040204" pitchFamily="50" charset="-128"/>
              </a:rPr>
              <a:t>（感染していた）</a:t>
            </a:r>
            <a:endParaRPr kumimoji="1" lang="en-US" altLang="ja-JP" sz="1300" b="1"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D97EA0AA-F304-DA40-9FBE-8245E19B5DC2}"/>
              </a:ext>
            </a:extLst>
          </p:cNvPr>
          <p:cNvSpPr/>
          <p:nvPr/>
        </p:nvSpPr>
        <p:spPr>
          <a:xfrm>
            <a:off x="180031" y="6663776"/>
            <a:ext cx="1729446" cy="1446550"/>
          </a:xfrm>
          <a:prstGeom prst="rect">
            <a:avLst/>
          </a:prstGeom>
        </p:spPr>
        <p:txBody>
          <a:bodyPr wrap="square">
            <a:spAutoFit/>
          </a:bodyPr>
          <a:lstStyle/>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保健所・医療機関等の指示に従い、職務復帰等となる。健康管理等には十分留意する。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必要に応じて、管理者は対応の結果報告等を所轄庁等に行うこと。</a:t>
            </a:r>
            <a:endParaRPr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97024F4C-D404-E548-A550-9656A584C312}"/>
              </a:ext>
            </a:extLst>
          </p:cNvPr>
          <p:cNvSpPr/>
          <p:nvPr/>
        </p:nvSpPr>
        <p:spPr>
          <a:xfrm>
            <a:off x="1909477" y="6649129"/>
            <a:ext cx="4796415" cy="1107996"/>
          </a:xfrm>
          <a:prstGeom prst="rect">
            <a:avLst/>
          </a:prstGeom>
        </p:spPr>
        <p:txBody>
          <a:bodyPr wrap="square">
            <a:spAutoFit/>
          </a:bodyPr>
          <a:lstStyle/>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管理者は所轄庁等に報告する。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長時間の接触等の濃厚接触があった方を特定する。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積極的疫学調査の観点から、症状出現後の接触者リスト、利用者のケア記録、直近２週間の勤務表、施設に出入りした者の記録について、保健所に情報提供する。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都道府県等より事業所又は地域単位での休業を求められる場合がある。</a:t>
            </a:r>
            <a:endParaRPr lang="ja-JP" altLang="en-US" dirty="0">
              <a:latin typeface="Meiryo UI" panose="020B0604030504040204" pitchFamily="50" charset="-128"/>
              <a:ea typeface="Meiryo UI" panose="020B0604030504040204" pitchFamily="50" charset="-128"/>
            </a:endParaRPr>
          </a:p>
        </p:txBody>
      </p:sp>
      <p:sp>
        <p:nvSpPr>
          <p:cNvPr id="15" name="角丸四角形 14">
            <a:extLst>
              <a:ext uri="{FF2B5EF4-FFF2-40B4-BE49-F238E27FC236}">
                <a16:creationId xmlns:a16="http://schemas.microsoft.com/office/drawing/2014/main" id="{0BE21F01-AB7A-354C-BCC4-8D3E4BCDA0F6}"/>
              </a:ext>
            </a:extLst>
          </p:cNvPr>
          <p:cNvSpPr/>
          <p:nvPr/>
        </p:nvSpPr>
        <p:spPr>
          <a:xfrm>
            <a:off x="1909478" y="7868354"/>
            <a:ext cx="712072" cy="357545"/>
          </a:xfrm>
          <a:prstGeom prst="roundRect">
            <a:avLst/>
          </a:prstGeom>
          <a:solidFill>
            <a:schemeClr val="accent1">
              <a:lumMod val="60000"/>
              <a:lumOff val="40000"/>
            </a:schemeClr>
          </a:solidFill>
          <a:ln>
            <a:solidFill>
              <a:schemeClr val="accent4">
                <a:lumMod val="50000"/>
              </a:schemeClr>
            </a:solidFill>
          </a:ln>
        </p:spPr>
        <p:txBody>
          <a:bodyPr wrap="square">
            <a:spAutoFit/>
          </a:bodyPr>
          <a:lstStyle/>
          <a:p>
            <a:pPr algn="ctr"/>
            <a:r>
              <a:rPr kumimoji="1" lang="ja-JP" altLang="en-US" sz="1500" b="1" dirty="0">
                <a:latin typeface="Meiryo UI" panose="020B0604030504040204" pitchFamily="50" charset="-128"/>
                <a:ea typeface="Meiryo UI" panose="020B0604030504040204" pitchFamily="50" charset="-128"/>
              </a:rPr>
              <a:t>入院</a:t>
            </a:r>
            <a:endParaRPr kumimoji="1" lang="en-US" altLang="ja-JP" sz="1500" b="1"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AD838167-9678-F844-81DC-9E2FF94B8A67}"/>
              </a:ext>
            </a:extLst>
          </p:cNvPr>
          <p:cNvSpPr/>
          <p:nvPr/>
        </p:nvSpPr>
        <p:spPr>
          <a:xfrm>
            <a:off x="2621550" y="8157335"/>
            <a:ext cx="4145608" cy="1615827"/>
          </a:xfrm>
          <a:prstGeom prst="rect">
            <a:avLst/>
          </a:prstGeom>
        </p:spPr>
        <p:txBody>
          <a:bodyPr wrap="square">
            <a:spAutoFit/>
          </a:bodyPr>
          <a:lstStyle/>
          <a:p>
            <a:pPr marL="228600" lvl="0" indent="-228600" defTabSz="914400">
              <a:buFont typeface="+mj-ea"/>
              <a:buAutoNum type="circleNumDbPlain"/>
              <a:defRPr/>
            </a:pPr>
            <a:r>
              <a:rPr kumimoji="1" lang="ja-JP" altLang="en-US" sz="1100" dirty="0">
                <a:latin typeface="Meiryo UI" panose="020B0604030504040204" pitchFamily="50" charset="-128"/>
                <a:ea typeface="Meiryo UI" panose="020B0604030504040204" pitchFamily="50" charset="-128"/>
              </a:rPr>
              <a:t>宿泊施設での療養は、保健所の指示に従う。</a:t>
            </a:r>
            <a:endParaRPr kumimoji="1" lang="en-US" altLang="ja-JP" sz="1100" dirty="0">
              <a:latin typeface="Meiryo UI" panose="020B0604030504040204" pitchFamily="50" charset="-128"/>
              <a:ea typeface="Meiryo UI" panose="020B0604030504040204" pitchFamily="50" charset="-128"/>
            </a:endParaRPr>
          </a:p>
          <a:p>
            <a:pPr marL="228600" lvl="0" indent="-228600" defTabSz="914400">
              <a:buFont typeface="+mj-ea"/>
              <a:buAutoNum type="circleNumDbPlain"/>
              <a:defRPr/>
            </a:pPr>
            <a:r>
              <a:rPr kumimoji="1" lang="ja-JP" altLang="en-US" sz="1100" dirty="0">
                <a:latin typeface="Meiryo UI" panose="020B0604030504040204" pitchFamily="50" charset="-128"/>
                <a:ea typeface="Meiryo UI" panose="020B0604030504040204" pitchFamily="50" charset="-128"/>
              </a:rPr>
              <a:t>宿泊施設が満員になると、自宅療養となる場合がある。自宅療養中に状態が変化した場合には、必ず帰国者・接触者相談センター等に連絡する。</a:t>
            </a:r>
            <a:endParaRPr kumimoji="1" lang="en-US" altLang="ja-JP" sz="1100" dirty="0">
              <a:latin typeface="Meiryo UI" panose="020B0604030504040204" pitchFamily="50" charset="-128"/>
              <a:ea typeface="Meiryo UI" panose="020B0604030504040204" pitchFamily="50" charset="-128"/>
            </a:endParaRPr>
          </a:p>
          <a:p>
            <a:pPr marL="228600" lvl="0" indent="-228600" defTabSz="914400">
              <a:buFont typeface="+mj-ea"/>
              <a:buAutoNum type="circleNumDbPlain"/>
              <a:defRPr/>
            </a:pPr>
            <a:r>
              <a:rPr kumimoji="1" lang="ja-JP" altLang="en-US" sz="1100" dirty="0">
                <a:latin typeface="Meiryo UI" panose="020B0604030504040204" pitchFamily="50" charset="-128"/>
                <a:ea typeface="Meiryo UI" panose="020B0604030504040204" pitchFamily="50" charset="-128"/>
              </a:rPr>
              <a:t>自宅療養となった場合、家族内感染を防止する趣旨から、家庭での感染対策（＊）をとる。</a:t>
            </a:r>
            <a:endParaRPr kumimoji="1" lang="en-US" altLang="ja-JP" sz="1100" dirty="0">
              <a:latin typeface="Meiryo UI" panose="020B0604030504040204" pitchFamily="50" charset="-128"/>
              <a:ea typeface="Meiryo UI" panose="020B0604030504040204" pitchFamily="50" charset="-128"/>
            </a:endParaRPr>
          </a:p>
          <a:p>
            <a:pPr marL="228600" lvl="0" indent="-228600" defTabSz="914400">
              <a:buFont typeface="+mj-ea"/>
              <a:buAutoNum type="circleNumDbPlain"/>
              <a:defRPr/>
            </a:pPr>
            <a:r>
              <a:rPr kumimoji="1" lang="ja-JP" altLang="en-US" sz="1100" dirty="0">
                <a:latin typeface="Meiryo UI" panose="020B0604030504040204" pitchFamily="50" charset="-128"/>
                <a:ea typeface="Meiryo UI" panose="020B0604030504040204" pitchFamily="50" charset="-128"/>
              </a:rPr>
              <a:t>家族構成</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高齢者や基礎疾患を有する者等との同居</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等を確認した上で、高齢者や基礎疾患を有する者等への家族内感染のおそれがある場合には、入院措置となる場合がある。</a:t>
            </a:r>
            <a:endParaRPr lang="ja-JP" altLang="en-US" sz="1100" dirty="0">
              <a:latin typeface="Meiryo UI" panose="020B0604030504040204" pitchFamily="50" charset="-128"/>
              <a:ea typeface="Meiryo UI" panose="020B0604030504040204" pitchFamily="50" charset="-128"/>
            </a:endParaRPr>
          </a:p>
        </p:txBody>
      </p:sp>
      <p:sp>
        <p:nvSpPr>
          <p:cNvPr id="19" name="角丸四角形 18">
            <a:extLst>
              <a:ext uri="{FF2B5EF4-FFF2-40B4-BE49-F238E27FC236}">
                <a16:creationId xmlns:a16="http://schemas.microsoft.com/office/drawing/2014/main" id="{117E241E-7BDD-1A4C-8E80-D96229876F08}"/>
              </a:ext>
            </a:extLst>
          </p:cNvPr>
          <p:cNvSpPr/>
          <p:nvPr/>
        </p:nvSpPr>
        <p:spPr>
          <a:xfrm>
            <a:off x="203263" y="3183366"/>
            <a:ext cx="2297398"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感染かも？と思ったら</a:t>
            </a:r>
          </a:p>
        </p:txBody>
      </p:sp>
      <p:sp>
        <p:nvSpPr>
          <p:cNvPr id="20" name="角丸四角形 19">
            <a:extLst>
              <a:ext uri="{FF2B5EF4-FFF2-40B4-BE49-F238E27FC236}">
                <a16:creationId xmlns:a16="http://schemas.microsoft.com/office/drawing/2014/main" id="{B2139298-7043-C643-BDD6-E634434A1045}"/>
              </a:ext>
            </a:extLst>
          </p:cNvPr>
          <p:cNvSpPr/>
          <p:nvPr/>
        </p:nvSpPr>
        <p:spPr>
          <a:xfrm>
            <a:off x="4583151" y="3183366"/>
            <a:ext cx="2071585" cy="50023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濃厚接触者となった</a:t>
            </a:r>
            <a:endParaRPr lang="en-US" altLang="ja-JP" sz="1500" b="1" dirty="0">
              <a:solidFill>
                <a:schemeClr val="tx1"/>
              </a:solidFill>
              <a:latin typeface="Meiryo UI" panose="020B0604030504040204" pitchFamily="50" charset="-128"/>
              <a:ea typeface="Meiryo UI" panose="020B0604030504040204" pitchFamily="50" charset="-128"/>
            </a:endParaRPr>
          </a:p>
          <a:p>
            <a:pPr lvl="0" algn="ctr"/>
            <a:r>
              <a:rPr lang="ja-JP" altLang="en-US" sz="1200" b="1" dirty="0">
                <a:solidFill>
                  <a:schemeClr val="tx1"/>
                </a:solidFill>
                <a:latin typeface="Meiryo UI" panose="020B0604030504040204" pitchFamily="50" charset="-128"/>
                <a:ea typeface="Meiryo UI" panose="020B0604030504040204" pitchFamily="50" charset="-128"/>
              </a:rPr>
              <a:t>（疑い含む）</a:t>
            </a:r>
          </a:p>
        </p:txBody>
      </p:sp>
      <p:sp>
        <p:nvSpPr>
          <p:cNvPr id="21" name="角丸四角形 20">
            <a:extLst>
              <a:ext uri="{FF2B5EF4-FFF2-40B4-BE49-F238E27FC236}">
                <a16:creationId xmlns:a16="http://schemas.microsoft.com/office/drawing/2014/main" id="{65547BDA-DF3F-5443-8E22-8E3CA8216108}"/>
              </a:ext>
            </a:extLst>
          </p:cNvPr>
          <p:cNvSpPr/>
          <p:nvPr/>
        </p:nvSpPr>
        <p:spPr>
          <a:xfrm>
            <a:off x="1303283" y="5741027"/>
            <a:ext cx="3978170" cy="30618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保健所等の指示による</a:t>
            </a:r>
            <a:r>
              <a:rPr kumimoji="1" lang="en-US" altLang="ja-JP" sz="1600" b="1" dirty="0">
                <a:solidFill>
                  <a:schemeClr val="tx1"/>
                </a:solidFill>
                <a:latin typeface="Meiryo UI" panose="020B0604030504040204" pitchFamily="50" charset="-128"/>
                <a:ea typeface="Meiryo UI" panose="020B0604030504040204" pitchFamily="50" charset="-128"/>
              </a:rPr>
              <a:t>PCR</a:t>
            </a:r>
            <a:r>
              <a:rPr kumimoji="1" lang="ja-JP" altLang="en-US" sz="1600" b="1" dirty="0">
                <a:solidFill>
                  <a:schemeClr val="tx1"/>
                </a:solidFill>
                <a:latin typeface="Meiryo UI" panose="020B0604030504040204" pitchFamily="50" charset="-128"/>
                <a:ea typeface="Meiryo UI" panose="020B0604030504040204" pitchFamily="50" charset="-128"/>
              </a:rPr>
              <a:t>検査等</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22" name="角丸四角形 21">
            <a:extLst>
              <a:ext uri="{FF2B5EF4-FFF2-40B4-BE49-F238E27FC236}">
                <a16:creationId xmlns:a16="http://schemas.microsoft.com/office/drawing/2014/main" id="{CC3B5414-0831-514D-848C-6A416DEC3634}"/>
              </a:ext>
            </a:extLst>
          </p:cNvPr>
          <p:cNvSpPr/>
          <p:nvPr/>
        </p:nvSpPr>
        <p:spPr>
          <a:xfrm>
            <a:off x="2682815" y="7868354"/>
            <a:ext cx="4023077" cy="323493"/>
          </a:xfrm>
          <a:prstGeom prst="roundRect">
            <a:avLst/>
          </a:prstGeom>
          <a:noFill/>
          <a:ln>
            <a:solidFill>
              <a:schemeClr val="accent4">
                <a:lumMod val="50000"/>
              </a:schemeClr>
            </a:solidFill>
            <a:prstDash val="dash"/>
          </a:ln>
        </p:spPr>
        <p:txBody>
          <a:bodyPr wrap="square">
            <a:spAutoFit/>
          </a:bodyPr>
          <a:lstStyle/>
          <a:p>
            <a:r>
              <a:rPr kumimoji="1" lang="ja-JP" altLang="en-US" sz="1300" b="1" dirty="0">
                <a:latin typeface="Meiryo UI" panose="020B0604030504040204" pitchFamily="50" charset="-128"/>
                <a:ea typeface="Meiryo UI" panose="020B0604030504040204" pitchFamily="50" charset="-128"/>
              </a:rPr>
              <a:t>宿泊施設又は自宅療養</a:t>
            </a:r>
            <a:r>
              <a:rPr kumimoji="1" lang="ja-JP" altLang="en-US" sz="700" b="1" dirty="0">
                <a:latin typeface="Meiryo UI" panose="020B0604030504040204" pitchFamily="50" charset="-128"/>
                <a:ea typeface="Meiryo UI" panose="020B0604030504040204" pitchFamily="50" charset="-128"/>
              </a:rPr>
              <a:t>（地域の入院医療機関が足りず、症状も軽症の場合）</a:t>
            </a:r>
            <a:endParaRPr kumimoji="1" lang="en-US" altLang="ja-JP" sz="700" b="1" dirty="0">
              <a:latin typeface="Meiryo UI" panose="020B0604030504040204" pitchFamily="50" charset="-128"/>
              <a:ea typeface="Meiryo UI" panose="020B0604030504040204" pitchFamily="50" charset="-128"/>
            </a:endParaRPr>
          </a:p>
        </p:txBody>
      </p:sp>
      <p:cxnSp>
        <p:nvCxnSpPr>
          <p:cNvPr id="24" name="直線矢印コネクタ 23">
            <a:extLst>
              <a:ext uri="{FF2B5EF4-FFF2-40B4-BE49-F238E27FC236}">
                <a16:creationId xmlns:a16="http://schemas.microsoft.com/office/drawing/2014/main" id="{CBA8F761-0FBB-7640-9BA9-914644F98A16}"/>
              </a:ext>
            </a:extLst>
          </p:cNvPr>
          <p:cNvCxnSpPr>
            <a:cxnSpLocks/>
            <a:endCxn id="19" idx="0"/>
          </p:cNvCxnSpPr>
          <p:nvPr/>
        </p:nvCxnSpPr>
        <p:spPr>
          <a:xfrm>
            <a:off x="1351962" y="3071867"/>
            <a:ext cx="0" cy="1114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07D9AFC1-7E23-344E-B040-BDB15BA2D5F6}"/>
              </a:ext>
            </a:extLst>
          </p:cNvPr>
          <p:cNvCxnSpPr>
            <a:cxnSpLocks/>
          </p:cNvCxnSpPr>
          <p:nvPr/>
        </p:nvCxnSpPr>
        <p:spPr>
          <a:xfrm>
            <a:off x="5613743" y="3071867"/>
            <a:ext cx="0" cy="1114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nvGrpSpPr>
          <p:cNvPr id="38" name="グループ化 37">
            <a:extLst>
              <a:ext uri="{FF2B5EF4-FFF2-40B4-BE49-F238E27FC236}">
                <a16:creationId xmlns:a16="http://schemas.microsoft.com/office/drawing/2014/main" id="{AE5EA014-5402-F84C-87C6-2E724112D931}"/>
              </a:ext>
            </a:extLst>
          </p:cNvPr>
          <p:cNvGrpSpPr/>
          <p:nvPr/>
        </p:nvGrpSpPr>
        <p:grpSpPr>
          <a:xfrm>
            <a:off x="945598" y="5674403"/>
            <a:ext cx="355238" cy="219717"/>
            <a:chOff x="945598" y="6159398"/>
            <a:chExt cx="355238" cy="219717"/>
          </a:xfrm>
        </p:grpSpPr>
        <p:cxnSp>
          <p:nvCxnSpPr>
            <p:cNvPr id="31" name="直線矢印コネクタ 30">
              <a:extLst>
                <a:ext uri="{FF2B5EF4-FFF2-40B4-BE49-F238E27FC236}">
                  <a16:creationId xmlns:a16="http://schemas.microsoft.com/office/drawing/2014/main" id="{8561AB63-71A6-DE42-936E-33D6C6006B59}"/>
                </a:ext>
              </a:extLst>
            </p:cNvPr>
            <p:cNvCxnSpPr>
              <a:cxnSpLocks/>
            </p:cNvCxnSpPr>
            <p:nvPr/>
          </p:nvCxnSpPr>
          <p:spPr>
            <a:xfrm>
              <a:off x="945598" y="6379115"/>
              <a:ext cx="35523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8C2A7FDA-BE27-8746-8A78-41BB4B6B47F8}"/>
                </a:ext>
              </a:extLst>
            </p:cNvPr>
            <p:cNvCxnSpPr/>
            <p:nvPr/>
          </p:nvCxnSpPr>
          <p:spPr>
            <a:xfrm flipV="1">
              <a:off x="974858" y="6159398"/>
              <a:ext cx="0" cy="21971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37" name="グループ化 36">
            <a:extLst>
              <a:ext uri="{FF2B5EF4-FFF2-40B4-BE49-F238E27FC236}">
                <a16:creationId xmlns:a16="http://schemas.microsoft.com/office/drawing/2014/main" id="{B8AAC55F-29C8-2B47-BF98-EE8E2A3E35B7}"/>
              </a:ext>
            </a:extLst>
          </p:cNvPr>
          <p:cNvGrpSpPr/>
          <p:nvPr/>
        </p:nvGrpSpPr>
        <p:grpSpPr>
          <a:xfrm>
            <a:off x="5286221" y="5447632"/>
            <a:ext cx="367690" cy="463789"/>
            <a:chOff x="5286221" y="5932627"/>
            <a:chExt cx="367690" cy="463789"/>
          </a:xfrm>
        </p:grpSpPr>
        <p:cxnSp>
          <p:nvCxnSpPr>
            <p:cNvPr id="27" name="直線矢印コネクタ 26">
              <a:extLst>
                <a:ext uri="{FF2B5EF4-FFF2-40B4-BE49-F238E27FC236}">
                  <a16:creationId xmlns:a16="http://schemas.microsoft.com/office/drawing/2014/main" id="{1CAD0B2C-9560-4446-A39C-70E5EF22F4EA}"/>
                </a:ext>
              </a:extLst>
            </p:cNvPr>
            <p:cNvCxnSpPr>
              <a:cxnSpLocks/>
            </p:cNvCxnSpPr>
            <p:nvPr/>
          </p:nvCxnSpPr>
          <p:spPr>
            <a:xfrm flipH="1">
              <a:off x="5286221" y="6396416"/>
              <a:ext cx="367690" cy="0"/>
            </a:xfrm>
            <a:prstGeom prst="straightConnector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BEFA39C5-374D-AC4D-BD1A-CC806BBB126C}"/>
                </a:ext>
              </a:extLst>
            </p:cNvPr>
            <p:cNvCxnSpPr>
              <a:cxnSpLocks/>
            </p:cNvCxnSpPr>
            <p:nvPr/>
          </p:nvCxnSpPr>
          <p:spPr>
            <a:xfrm flipV="1">
              <a:off x="5621776" y="5932627"/>
              <a:ext cx="0" cy="4464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39" name="直線矢印コネクタ 38">
            <a:extLst>
              <a:ext uri="{FF2B5EF4-FFF2-40B4-BE49-F238E27FC236}">
                <a16:creationId xmlns:a16="http://schemas.microsoft.com/office/drawing/2014/main" id="{E40E7307-2AF8-E84D-AFA1-E985C85A054B}"/>
              </a:ext>
            </a:extLst>
          </p:cNvPr>
          <p:cNvCxnSpPr>
            <a:cxnSpLocks/>
          </p:cNvCxnSpPr>
          <p:nvPr/>
        </p:nvCxnSpPr>
        <p:spPr>
          <a:xfrm>
            <a:off x="1461721" y="6061503"/>
            <a:ext cx="0" cy="2355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6C6A4F0D-3735-F942-8B15-5D000677107C}"/>
              </a:ext>
            </a:extLst>
          </p:cNvPr>
          <p:cNvCxnSpPr>
            <a:cxnSpLocks/>
          </p:cNvCxnSpPr>
          <p:nvPr/>
        </p:nvCxnSpPr>
        <p:spPr>
          <a:xfrm>
            <a:off x="3621517" y="6061503"/>
            <a:ext cx="0" cy="23556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FC9D95A4-3832-2F4B-BEB9-C354C3B332EF}"/>
              </a:ext>
            </a:extLst>
          </p:cNvPr>
          <p:cNvCxnSpPr>
            <a:cxnSpLocks/>
          </p:cNvCxnSpPr>
          <p:nvPr/>
        </p:nvCxnSpPr>
        <p:spPr>
          <a:xfrm>
            <a:off x="2258174" y="7690474"/>
            <a:ext cx="0" cy="2436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a:extLst>
              <a:ext uri="{FF2B5EF4-FFF2-40B4-BE49-F238E27FC236}">
                <a16:creationId xmlns:a16="http://schemas.microsoft.com/office/drawing/2014/main" id="{70740481-08DD-3744-ADEE-9CED7F59ACEE}"/>
              </a:ext>
            </a:extLst>
          </p:cNvPr>
          <p:cNvCxnSpPr>
            <a:cxnSpLocks/>
          </p:cNvCxnSpPr>
          <p:nvPr/>
        </p:nvCxnSpPr>
        <p:spPr>
          <a:xfrm>
            <a:off x="2957871" y="7690474"/>
            <a:ext cx="0" cy="2436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0" name="正方形/長方形 29">
            <a:extLst>
              <a:ext uri="{FF2B5EF4-FFF2-40B4-BE49-F238E27FC236}">
                <a16:creationId xmlns:a16="http://schemas.microsoft.com/office/drawing/2014/main" id="{3235D024-64A6-40C3-8865-C0064FCE29C3}"/>
              </a:ext>
            </a:extLst>
          </p:cNvPr>
          <p:cNvSpPr/>
          <p:nvPr/>
        </p:nvSpPr>
        <p:spPr>
          <a:xfrm>
            <a:off x="2491704" y="9730284"/>
            <a:ext cx="4297716" cy="200055"/>
          </a:xfrm>
          <a:prstGeom prst="rect">
            <a:avLst/>
          </a:prstGeom>
        </p:spPr>
        <p:txBody>
          <a:bodyPr wrap="square">
            <a:spAutoFit/>
          </a:bodyPr>
          <a:lstStyle/>
          <a:p>
            <a:pPr lvl="0" defTabSz="914400">
              <a:defRPr/>
            </a:pPr>
            <a:r>
              <a:rPr lang="ja-JP" altLang="en-US" sz="700" dirty="0">
                <a:latin typeface="Meiryo UI" panose="020B0604030504040204" pitchFamily="50" charset="-128"/>
                <a:ea typeface="Meiryo UI" panose="020B0604030504040204" pitchFamily="50" charset="-128"/>
                <a:hlinkClick r:id="rId3"/>
              </a:rPr>
              <a:t>＊一般社団法人環境汚染学会「新型コロナウイルスの感染が疑われる人がいる場合の家庭内での注意事項」参照</a:t>
            </a:r>
            <a:endParaRPr lang="ja-JP" altLang="en-US" sz="7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132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a:extLst>
              <a:ext uri="{FF2B5EF4-FFF2-40B4-BE49-F238E27FC236}">
                <a16:creationId xmlns:a16="http://schemas.microsoft.com/office/drawing/2014/main" id="{E2C72498-F63D-8D48-9933-ACB24F76B0E0}"/>
              </a:ext>
            </a:extLst>
          </p:cNvPr>
          <p:cNvSpPr/>
          <p:nvPr/>
        </p:nvSpPr>
        <p:spPr>
          <a:xfrm>
            <a:off x="148270" y="9223319"/>
            <a:ext cx="797876"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入院</a:t>
            </a:r>
            <a:endParaRPr lang="ja-JP" altLang="en-US" sz="1100" b="1" dirty="0">
              <a:solidFill>
                <a:schemeClr val="tx1"/>
              </a:solidFill>
              <a:latin typeface="Meiryo UI" panose="020B0604030504040204" pitchFamily="50" charset="-128"/>
              <a:ea typeface="Meiryo UI" panose="020B0604030504040204" pitchFamily="50" charset="-128"/>
            </a:endParaRPr>
          </a:p>
        </p:txBody>
      </p:sp>
      <p:sp>
        <p:nvSpPr>
          <p:cNvPr id="24" name="角丸四角形 23">
            <a:extLst>
              <a:ext uri="{FF2B5EF4-FFF2-40B4-BE49-F238E27FC236}">
                <a16:creationId xmlns:a16="http://schemas.microsoft.com/office/drawing/2014/main" id="{4FC85B0A-B04A-D742-8450-37BE00CEB2AE}"/>
              </a:ext>
            </a:extLst>
          </p:cNvPr>
          <p:cNvSpPr/>
          <p:nvPr/>
        </p:nvSpPr>
        <p:spPr>
          <a:xfrm>
            <a:off x="148269" y="5938409"/>
            <a:ext cx="6619973" cy="3233780"/>
          </a:xfrm>
          <a:prstGeom prst="roundRect">
            <a:avLst>
              <a:gd name="adj" fmla="val 2685"/>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角丸四角形 5">
            <a:extLst>
              <a:ext uri="{FF2B5EF4-FFF2-40B4-BE49-F238E27FC236}">
                <a16:creationId xmlns:a16="http://schemas.microsoft.com/office/drawing/2014/main" id="{34523A72-8416-D14E-95A3-1B2B00C5B2F1}"/>
              </a:ext>
            </a:extLst>
          </p:cNvPr>
          <p:cNvSpPr/>
          <p:nvPr/>
        </p:nvSpPr>
        <p:spPr>
          <a:xfrm>
            <a:off x="203264" y="2500930"/>
            <a:ext cx="3338897"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感染されているかも？と思ったら</a:t>
            </a:r>
          </a:p>
        </p:txBody>
      </p:sp>
      <p:sp>
        <p:nvSpPr>
          <p:cNvPr id="2" name="正方形/長方形 1">
            <a:extLst>
              <a:ext uri="{FF2B5EF4-FFF2-40B4-BE49-F238E27FC236}">
                <a16:creationId xmlns:a16="http://schemas.microsoft.com/office/drawing/2014/main" id="{A8C76BCC-3A77-E44E-8238-BBD6AC45A5F6}"/>
              </a:ext>
            </a:extLst>
          </p:cNvPr>
          <p:cNvSpPr/>
          <p:nvPr/>
        </p:nvSpPr>
        <p:spPr>
          <a:xfrm>
            <a:off x="5043502" y="6794"/>
            <a:ext cx="1814498" cy="369332"/>
          </a:xfrm>
          <a:prstGeom prst="rect">
            <a:avLst/>
          </a:prstGeom>
        </p:spPr>
        <p:txBody>
          <a:bodyPr wrap="square">
            <a:spAutoFit/>
          </a:bodyPr>
          <a:lstStyle/>
          <a:p>
            <a:r>
              <a:rPr lang="en-US" altLang="ja-JP" b="1" dirty="0">
                <a:solidFill>
                  <a:schemeClr val="accent6"/>
                </a:solidFill>
                <a:latin typeface="Meiryo UI" panose="020B0604030504040204" pitchFamily="50" charset="-128"/>
                <a:ea typeface="Meiryo UI" panose="020B0604030504040204" pitchFamily="50" charset="-128"/>
              </a:rPr>
              <a:t>②</a:t>
            </a:r>
            <a:r>
              <a:rPr lang="ja-JP" altLang="en-US" b="1" dirty="0">
                <a:solidFill>
                  <a:schemeClr val="accent6"/>
                </a:solidFill>
                <a:latin typeface="Meiryo UI" panose="020B0604030504040204" pitchFamily="50" charset="-128"/>
                <a:ea typeface="Meiryo UI" panose="020B0604030504040204" pitchFamily="50" charset="-128"/>
              </a:rPr>
              <a:t>利用者ケア編</a:t>
            </a:r>
          </a:p>
        </p:txBody>
      </p:sp>
      <p:sp>
        <p:nvSpPr>
          <p:cNvPr id="3" name="Title 1">
            <a:extLst>
              <a:ext uri="{FF2B5EF4-FFF2-40B4-BE49-F238E27FC236}">
                <a16:creationId xmlns:a16="http://schemas.microsoft.com/office/drawing/2014/main" id="{249EC8B6-4E83-9B46-85F7-29B453B1F9A5}"/>
              </a:ext>
            </a:extLst>
          </p:cNvPr>
          <p:cNvSpPr txBox="1">
            <a:spLocks/>
          </p:cNvSpPr>
          <p:nvPr/>
        </p:nvSpPr>
        <p:spPr>
          <a:xfrm>
            <a:off x="89757" y="70047"/>
            <a:ext cx="5191696" cy="313262"/>
          </a:xfrm>
          <a:prstGeom prst="rect">
            <a:avLst/>
          </a:prstGeom>
        </p:spPr>
        <p:txBody>
          <a:bodyPr>
            <a:normAutofit fontScale="85000" lnSpcReduction="10000"/>
          </a:bodyPr>
          <a:lstStyle>
            <a:lvl1pPr algn="l" defTabSz="685800" rtl="0" eaLnBrk="1" latinLnBrk="0" hangingPunct="1">
              <a:lnSpc>
                <a:spcPct val="90000"/>
              </a:lnSpc>
              <a:spcBef>
                <a:spcPct val="0"/>
              </a:spcBef>
              <a:buNone/>
              <a:defRPr kumimoji="1" sz="2000" kern="1200">
                <a:solidFill>
                  <a:schemeClr val="tx1"/>
                </a:solidFill>
                <a:latin typeface="Toppan Bunkyu Midashi Gothic Ex" panose="020B0900000000000000" pitchFamily="34" charset="-128"/>
                <a:ea typeface="Toppan Bunkyu Midashi Gothic Ex" panose="020B0900000000000000" pitchFamily="34" charset="-128"/>
                <a:cs typeface="+mj-cs"/>
              </a:defRPr>
            </a:lvl1pPr>
          </a:lstStyle>
          <a:p>
            <a:r>
              <a:rPr lang="ja-JP" altLang="en-US" b="1" dirty="0">
                <a:latin typeface="Meiryo UI" panose="020B0604030504040204" pitchFamily="50" charset="-128"/>
                <a:ea typeface="Meiryo UI" panose="020B0604030504040204" pitchFamily="50" charset="-128"/>
              </a:rPr>
              <a:t>新型コロナウイルス感染症</a:t>
            </a:r>
            <a:r>
              <a:rPr lang="en-US" altLang="ja-JP" b="1" dirty="0">
                <a:latin typeface="Meiryo UI" panose="020B0604030504040204" pitchFamily="50" charset="-128"/>
                <a:ea typeface="Meiryo UI" panose="020B0604030504040204" pitchFamily="50" charset="-128"/>
              </a:rPr>
              <a:t>(COVID-19)</a:t>
            </a:r>
            <a:r>
              <a:rPr lang="ja-JP" altLang="en-US" b="1" dirty="0">
                <a:latin typeface="Meiryo UI" panose="020B0604030504040204" pitchFamily="50" charset="-128"/>
                <a:ea typeface="Meiryo UI" panose="020B0604030504040204" pitchFamily="50" charset="-128"/>
              </a:rPr>
              <a:t>対応フロー　</a:t>
            </a:r>
            <a:endParaRPr lang="en-US" b="1"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FC37AA7-DD31-EE4B-B8F3-F6E5CB6747D0}"/>
              </a:ext>
            </a:extLst>
          </p:cNvPr>
          <p:cNvSpPr txBox="1"/>
          <p:nvPr/>
        </p:nvSpPr>
        <p:spPr>
          <a:xfrm>
            <a:off x="203264" y="516575"/>
            <a:ext cx="6428241" cy="1938992"/>
          </a:xfrm>
          <a:prstGeom prst="rect">
            <a:avLst/>
          </a:prstGeom>
          <a:noFill/>
          <a:ln>
            <a:solidFill>
              <a:schemeClr val="accent5"/>
            </a:solidFill>
          </a:ln>
        </p:spPr>
        <p:txBody>
          <a:bodyPr wrap="square" rtlCol="0">
            <a:spAutoFit/>
          </a:bodyPr>
          <a:lstStyle/>
          <a:p>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「３つの密」（</a:t>
            </a:r>
            <a:r>
              <a:rPr kumimoji="1" lang="en-US" altLang="ja-JP" sz="1300" dirty="0">
                <a:latin typeface="Meiryo UI" panose="020B0604030504040204" pitchFamily="50" charset="-128"/>
                <a:ea typeface="Meiryo UI" panose="020B0604030504040204" pitchFamily="50" charset="-128"/>
              </a:rPr>
              <a:t>①</a:t>
            </a:r>
            <a:r>
              <a:rPr kumimoji="1" lang="ja-JP" altLang="en-US" sz="1300" dirty="0">
                <a:latin typeface="Meiryo UI" panose="020B0604030504040204" pitchFamily="50" charset="-128"/>
                <a:ea typeface="Meiryo UI" panose="020B0604030504040204" pitchFamily="50" charset="-128"/>
              </a:rPr>
              <a:t>換気の悪い密閉空間、</a:t>
            </a:r>
            <a:r>
              <a:rPr kumimoji="1" lang="en-US" altLang="ja-JP" sz="1300" dirty="0">
                <a:latin typeface="Meiryo UI" panose="020B0604030504040204" pitchFamily="50" charset="-128"/>
                <a:ea typeface="Meiryo UI" panose="020B0604030504040204" pitchFamily="50" charset="-128"/>
              </a:rPr>
              <a:t>②</a:t>
            </a:r>
            <a:r>
              <a:rPr kumimoji="1" lang="ja-JP" altLang="en-US" sz="1300" dirty="0">
                <a:latin typeface="Meiryo UI" panose="020B0604030504040204" pitchFamily="50" charset="-128"/>
                <a:ea typeface="Meiryo UI" panose="020B0604030504040204" pitchFamily="50" charset="-128"/>
              </a:rPr>
              <a:t>多数が集まる密集場所、</a:t>
            </a:r>
            <a:r>
              <a:rPr kumimoji="1" lang="en-US" altLang="ja-JP" sz="1300" dirty="0">
                <a:latin typeface="Meiryo UI" panose="020B0604030504040204" pitchFamily="50" charset="-128"/>
                <a:ea typeface="Meiryo UI" panose="020B0604030504040204" pitchFamily="50" charset="-128"/>
              </a:rPr>
              <a:t>③</a:t>
            </a:r>
            <a:r>
              <a:rPr kumimoji="1" lang="ja-JP" altLang="en-US" sz="1300" dirty="0">
                <a:latin typeface="Meiryo UI" panose="020B0604030504040204" pitchFamily="50" charset="-128"/>
                <a:ea typeface="Meiryo UI" panose="020B0604030504040204" pitchFamily="50" charset="-128"/>
              </a:rPr>
              <a:t>間近で会話や発生をする密接場所）を避ける。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職員・利用者ともに手洗いやうがい、消毒、咳エチケット等を徹底する。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ケアの開始時と終了時に液体石鹸による手洗いか消毒用エタノールによる手指消毒をする。手指消毒の前に目・口・鼻を触らない。“１ケア１手洗い“。</a:t>
            </a:r>
            <a:endParaRPr kumimoji="1"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送迎前に体温を測っていただき、発熱あればご利用を控えていただく。</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送迎時には窓を開ける等の換気をし、接触頻度の高い手すり等を消毒する。</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利用者の体温が</a:t>
            </a:r>
            <a:r>
              <a:rPr kumimoji="1" lang="en-US" altLang="ja-JP" sz="1300" dirty="0">
                <a:latin typeface="Meiryo UI" panose="020B0604030504040204" pitchFamily="50" charset="-128"/>
                <a:ea typeface="Meiryo UI" panose="020B0604030504040204" pitchFamily="50" charset="-128"/>
              </a:rPr>
              <a:t>37.5</a:t>
            </a:r>
            <a:r>
              <a:rPr kumimoji="1" lang="ja-JP" altLang="en-US" sz="1300" dirty="0">
                <a:latin typeface="Meiryo UI" panose="020B0604030504040204" pitchFamily="50" charset="-128"/>
                <a:ea typeface="Meiryo UI" panose="020B0604030504040204" pitchFamily="50" charset="-128"/>
              </a:rPr>
              <a:t>度以上が２日以上続く場合、帰国者・接触者センターへ連絡する。</a:t>
            </a:r>
            <a:endParaRPr kumimoji="1" lang="en-US" altLang="ja-JP" sz="1300" dirty="0">
              <a:latin typeface="Meiryo UI" panose="020B0604030504040204" pitchFamily="50" charset="-128"/>
              <a:ea typeface="Meiryo UI" panose="020B0604030504040204" pitchFamily="50" charset="-128"/>
            </a:endParaRPr>
          </a:p>
        </p:txBody>
      </p:sp>
      <p:sp>
        <p:nvSpPr>
          <p:cNvPr id="5" name="角丸四角形 4">
            <a:extLst>
              <a:ext uri="{FF2B5EF4-FFF2-40B4-BE49-F238E27FC236}">
                <a16:creationId xmlns:a16="http://schemas.microsoft.com/office/drawing/2014/main" id="{1F4A680B-BCA9-AB41-A79C-2E8C5C6B65DA}"/>
              </a:ext>
            </a:extLst>
          </p:cNvPr>
          <p:cNvSpPr/>
          <p:nvPr/>
        </p:nvSpPr>
        <p:spPr>
          <a:xfrm>
            <a:off x="226495" y="401385"/>
            <a:ext cx="1920351"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基本的な対応</a:t>
            </a:r>
          </a:p>
        </p:txBody>
      </p:sp>
      <p:cxnSp>
        <p:nvCxnSpPr>
          <p:cNvPr id="8" name="直線矢印コネクタ 7">
            <a:extLst>
              <a:ext uri="{FF2B5EF4-FFF2-40B4-BE49-F238E27FC236}">
                <a16:creationId xmlns:a16="http://schemas.microsoft.com/office/drawing/2014/main" id="{E2A73084-E842-354F-8AED-19BF0F814C24}"/>
              </a:ext>
            </a:extLst>
          </p:cNvPr>
          <p:cNvCxnSpPr>
            <a:cxnSpLocks/>
          </p:cNvCxnSpPr>
          <p:nvPr/>
        </p:nvCxnSpPr>
        <p:spPr>
          <a:xfrm>
            <a:off x="1351965" y="2389753"/>
            <a:ext cx="0" cy="1640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A7AF92FD-709B-9142-96AE-EC47BEFDA37C}"/>
              </a:ext>
            </a:extLst>
          </p:cNvPr>
          <p:cNvSpPr/>
          <p:nvPr/>
        </p:nvSpPr>
        <p:spPr>
          <a:xfrm>
            <a:off x="148270" y="2617110"/>
            <a:ext cx="6506463" cy="3416320"/>
          </a:xfrm>
          <a:prstGeom prst="rect">
            <a:avLst/>
          </a:prstGeom>
        </p:spPr>
        <p:txBody>
          <a:bodyPr wrap="square">
            <a:spAutoFit/>
          </a:bodyPr>
          <a:lstStyle/>
          <a:p>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感染が疑われる利用者への対応は、可能な限り職員も分けて対応する。このような利用者のケアには使い捨て手袋とサージカルマスク等を用いる。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飛沫感染のリスクがある場合は、必要に応じてゴーグル、ガウン等を着用する。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感染が疑われる利用者は個室に移す。個室が足りない場合は、症状のない濃厚接触者を同室とする。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個室管理ができない場合は、濃厚接触者にマスクの着用をしてもらい、ベッドの間際を２</a:t>
            </a:r>
            <a:r>
              <a:rPr kumimoji="1" lang="en-US" altLang="ja-JP" sz="1200" dirty="0">
                <a:latin typeface="Meiryo UI" panose="020B0604030504040204" pitchFamily="50" charset="-128"/>
                <a:ea typeface="Meiryo UI" panose="020B0604030504040204" pitchFamily="50" charset="-128"/>
              </a:rPr>
              <a:t>m</a:t>
            </a:r>
            <a:r>
              <a:rPr kumimoji="1" lang="ja-JP" altLang="en-US" sz="1200" dirty="0">
                <a:latin typeface="Meiryo UI" panose="020B0604030504040204" pitchFamily="50" charset="-128"/>
                <a:ea typeface="Meiryo UI" panose="020B0604030504040204" pitchFamily="50" charset="-128"/>
              </a:rPr>
              <a:t>以上あける、ベッドの間をカーテンで仕切る等の対応を実施する。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部屋の換気を１、２時間ごとに５</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分間行う（共用スペースも）。</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体温計はその利用者専用とする。他の方にも使う場合は消毒用エタノールで清拭する。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トイレのドアノブや取っ手等は消毒用エタノールで清拭する。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やむなく同室となる濃厚接触者等が部屋を出る時はマスクを着用し、手洗い、アルコール消毒による手指衛生を徹底する。</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感染者が発生した場合に、積極的疫学調査の協力の観点から、症状出現後の接触者リスト、利用者のケア記録、直近２週間の勤務表、施設に出入りした者等の記録を準備し、提供できるようにしておく。</a:t>
            </a:r>
            <a:endParaRPr kumimoji="1" lang="en-US" altLang="ja-JP" sz="12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200" dirty="0">
                <a:latin typeface="Meiryo UI" panose="020B0604030504040204" pitchFamily="50" charset="-128"/>
                <a:ea typeface="Meiryo UI" panose="020B0604030504040204" pitchFamily="50" charset="-128"/>
              </a:rPr>
              <a:t>濃厚接触者のうち有症状者については、リハビリテーション等は実施しない。無症状者については、利用者は手洗い、アルコール消毒による手指消毒を徹底し、職員は適切な感染防護を行ったうえで、個室又はベッドサイドで実施することも可能。</a:t>
            </a:r>
            <a:endParaRPr kumimoji="1" lang="en-US" altLang="ja-JP" sz="1200" dirty="0">
              <a:latin typeface="Meiryo UI" panose="020B0604030504040204" pitchFamily="50" charset="-128"/>
              <a:ea typeface="Meiryo UI" panose="020B0604030504040204" pitchFamily="50" charset="-128"/>
            </a:endParaRPr>
          </a:p>
        </p:txBody>
      </p:sp>
      <p:sp>
        <p:nvSpPr>
          <p:cNvPr id="16" name="角丸四角形 15">
            <a:extLst>
              <a:ext uri="{FF2B5EF4-FFF2-40B4-BE49-F238E27FC236}">
                <a16:creationId xmlns:a16="http://schemas.microsoft.com/office/drawing/2014/main" id="{9F9C7F8C-2D09-CC4E-82A7-05835F639E75}"/>
              </a:ext>
            </a:extLst>
          </p:cNvPr>
          <p:cNvSpPr/>
          <p:nvPr/>
        </p:nvSpPr>
        <p:spPr>
          <a:xfrm>
            <a:off x="226495" y="5956020"/>
            <a:ext cx="1433863" cy="31326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食事の提供</a:t>
            </a:r>
          </a:p>
        </p:txBody>
      </p:sp>
      <p:sp>
        <p:nvSpPr>
          <p:cNvPr id="17" name="正方形/長方形 16">
            <a:extLst>
              <a:ext uri="{FF2B5EF4-FFF2-40B4-BE49-F238E27FC236}">
                <a16:creationId xmlns:a16="http://schemas.microsoft.com/office/drawing/2014/main" id="{9FA962A1-600C-964C-9B3E-390C173E3B12}"/>
              </a:ext>
            </a:extLst>
          </p:cNvPr>
          <p:cNvSpPr/>
          <p:nvPr/>
        </p:nvSpPr>
        <p:spPr>
          <a:xfrm>
            <a:off x="203264" y="6053741"/>
            <a:ext cx="2306170" cy="1954381"/>
          </a:xfrm>
          <a:prstGeom prst="rect">
            <a:avLst/>
          </a:prstGeom>
        </p:spPr>
        <p:txBody>
          <a:bodyPr wrap="square">
            <a:spAutoFit/>
          </a:bodyPr>
          <a:lstStyle/>
          <a:p>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食事介助は原則個室</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食事前に利用者には液体石鹸による手洗い等実施</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使い捨て容器か、濃厚接触が疑われる利用者のものとを分けた上で、熱水洗浄が可能な自動食器洗浄機を使用</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まな板、ふきんは洗剤で十分洗って熱水消毒するか、次亜塩素酸ナトリウム液に浸漬後、洗浄する</a:t>
            </a:r>
            <a:endParaRPr kumimoji="1" lang="en-US" altLang="ja-JP" sz="1100" dirty="0">
              <a:latin typeface="Meiryo UI" panose="020B0604030504040204" pitchFamily="50" charset="-128"/>
              <a:ea typeface="Meiryo UI" panose="020B0604030504040204" pitchFamily="50" charset="-128"/>
            </a:endParaRPr>
          </a:p>
        </p:txBody>
      </p:sp>
      <p:sp>
        <p:nvSpPr>
          <p:cNvPr id="18" name="角丸四角形 17">
            <a:extLst>
              <a:ext uri="{FF2B5EF4-FFF2-40B4-BE49-F238E27FC236}">
                <a16:creationId xmlns:a16="http://schemas.microsoft.com/office/drawing/2014/main" id="{16BAFEA1-2A47-6944-BFEE-DE4A1BC01587}"/>
              </a:ext>
            </a:extLst>
          </p:cNvPr>
          <p:cNvSpPr/>
          <p:nvPr/>
        </p:nvSpPr>
        <p:spPr>
          <a:xfrm>
            <a:off x="2509436" y="5956020"/>
            <a:ext cx="1433863" cy="31326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排泄の介助等</a:t>
            </a:r>
          </a:p>
        </p:txBody>
      </p:sp>
      <p:sp>
        <p:nvSpPr>
          <p:cNvPr id="19" name="正方形/長方形 18">
            <a:extLst>
              <a:ext uri="{FF2B5EF4-FFF2-40B4-BE49-F238E27FC236}">
                <a16:creationId xmlns:a16="http://schemas.microsoft.com/office/drawing/2014/main" id="{CE3E9210-C32C-6C4B-87D0-623C24F58CF1}"/>
              </a:ext>
            </a:extLst>
          </p:cNvPr>
          <p:cNvSpPr/>
          <p:nvPr/>
        </p:nvSpPr>
        <p:spPr>
          <a:xfrm>
            <a:off x="2509436" y="6055727"/>
            <a:ext cx="4145300" cy="769441"/>
          </a:xfrm>
          <a:prstGeom prst="rect">
            <a:avLst/>
          </a:prstGeom>
        </p:spPr>
        <p:txBody>
          <a:bodyPr wrap="square">
            <a:spAutoFit/>
          </a:bodyPr>
          <a:lstStyle/>
          <a:p>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利用するトイレの空間は分ける</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おむつ交換の際は、手袋、使い捨てエプロンを着用</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dirty="0">
                <a:latin typeface="Meiryo UI" panose="020B0604030504040204" pitchFamily="50" charset="-128"/>
                <a:ea typeface="Meiryo UI" panose="020B0604030504040204" pitchFamily="50" charset="-128"/>
              </a:rPr>
              <a:t>おむつは感染性廃棄物として処理を行う</a:t>
            </a:r>
            <a:endParaRPr kumimoji="1" lang="en-US" altLang="ja-JP" sz="1100" dirty="0">
              <a:latin typeface="Meiryo UI" panose="020B0604030504040204" pitchFamily="50" charset="-128"/>
              <a:ea typeface="Meiryo UI" panose="020B0604030504040204" pitchFamily="50" charset="-128"/>
            </a:endParaRPr>
          </a:p>
        </p:txBody>
      </p:sp>
      <p:sp>
        <p:nvSpPr>
          <p:cNvPr id="20" name="角丸四角形 19">
            <a:extLst>
              <a:ext uri="{FF2B5EF4-FFF2-40B4-BE49-F238E27FC236}">
                <a16:creationId xmlns:a16="http://schemas.microsoft.com/office/drawing/2014/main" id="{DAEC2545-6311-0C48-9C5C-BECBEF820529}"/>
              </a:ext>
            </a:extLst>
          </p:cNvPr>
          <p:cNvSpPr/>
          <p:nvPr/>
        </p:nvSpPr>
        <p:spPr>
          <a:xfrm>
            <a:off x="2509436" y="6784528"/>
            <a:ext cx="2050209" cy="31326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清拭・入浴の介助等</a:t>
            </a:r>
          </a:p>
        </p:txBody>
      </p:sp>
      <p:sp>
        <p:nvSpPr>
          <p:cNvPr id="21" name="正方形/長方形 20">
            <a:extLst>
              <a:ext uri="{FF2B5EF4-FFF2-40B4-BE49-F238E27FC236}">
                <a16:creationId xmlns:a16="http://schemas.microsoft.com/office/drawing/2014/main" id="{335D0D73-87EA-594B-973D-62C3387734BD}"/>
              </a:ext>
            </a:extLst>
          </p:cNvPr>
          <p:cNvSpPr/>
          <p:nvPr/>
        </p:nvSpPr>
        <p:spPr>
          <a:xfrm>
            <a:off x="2509436" y="6918299"/>
            <a:ext cx="4145300" cy="1107996"/>
          </a:xfrm>
          <a:prstGeom prst="rect">
            <a:avLst/>
          </a:prstGeom>
        </p:spPr>
        <p:txBody>
          <a:bodyPr wrap="square">
            <a:spAutoFit/>
          </a:bodyPr>
          <a:lstStyle/>
          <a:p>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介助が必要な場合は、原則として清拭で対応する。清拭で使用したタオル等は熱水温機（</a:t>
            </a:r>
            <a:r>
              <a:rPr kumimoji="1" lang="en-US" altLang="ja-JP" sz="1100" dirty="0">
                <a:latin typeface="Meiryo UI" panose="020B0604030504040204" pitchFamily="50" charset="-128"/>
                <a:ea typeface="Meiryo UI" panose="020B0604030504040204" pitchFamily="50" charset="-128"/>
              </a:rPr>
              <a:t>80</a:t>
            </a:r>
            <a:r>
              <a:rPr kumimoji="1" lang="ja-JP" altLang="en-US" sz="1100">
                <a:latin typeface="Meiryo UI" panose="020B0604030504040204" pitchFamily="50" charset="-128"/>
                <a:ea typeface="Meiryo UI" panose="020B0604030504040204" pitchFamily="50" charset="-128"/>
              </a:rPr>
              <a:t>度</a:t>
            </a:r>
            <a:r>
              <a:rPr kumimoji="1" lang="en-US" altLang="ja-JP" sz="1100" dirty="0">
                <a:latin typeface="Meiryo UI" panose="020B0604030504040204" pitchFamily="50" charset="-128"/>
                <a:ea typeface="Meiryo UI" panose="020B0604030504040204" pitchFamily="50" charset="-128"/>
              </a:rPr>
              <a:t>10</a:t>
            </a:r>
            <a:r>
              <a:rPr kumimoji="1" lang="ja-JP" altLang="en-US" sz="1100">
                <a:latin typeface="Meiryo UI" panose="020B0604030504040204" pitchFamily="50" charset="-128"/>
                <a:ea typeface="Meiryo UI" panose="020B0604030504040204" pitchFamily="50" charset="-128"/>
              </a:rPr>
              <a:t>分間）で洗浄後乾燥を行うか、次亜塩素酸ナトリウム液浸漬後、洗濯、乾燥を行う</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個人専用の浴室で介助なく入浴できる場合は入浴でも可。その際、必要な清掃等を行う</a:t>
            </a:r>
            <a:endParaRPr kumimoji="1" lang="en-US" altLang="ja-JP" sz="1100" dirty="0">
              <a:latin typeface="Meiryo UI" panose="020B0604030504040204" pitchFamily="50" charset="-128"/>
              <a:ea typeface="Meiryo UI" panose="020B0604030504040204" pitchFamily="50" charset="-128"/>
            </a:endParaRPr>
          </a:p>
        </p:txBody>
      </p:sp>
      <p:sp>
        <p:nvSpPr>
          <p:cNvPr id="22" name="角丸四角形 21">
            <a:extLst>
              <a:ext uri="{FF2B5EF4-FFF2-40B4-BE49-F238E27FC236}">
                <a16:creationId xmlns:a16="http://schemas.microsoft.com/office/drawing/2014/main" id="{06AFDCDE-FDBE-9444-B8A9-FA55461E10E5}"/>
              </a:ext>
            </a:extLst>
          </p:cNvPr>
          <p:cNvSpPr/>
          <p:nvPr/>
        </p:nvSpPr>
        <p:spPr>
          <a:xfrm>
            <a:off x="226495" y="8121965"/>
            <a:ext cx="2481947" cy="31326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500" b="1" dirty="0">
                <a:solidFill>
                  <a:schemeClr val="tx1"/>
                </a:solidFill>
                <a:latin typeface="Meiryo UI" panose="020B0604030504040204" pitchFamily="50" charset="-128"/>
                <a:ea typeface="Meiryo UI" panose="020B0604030504040204" pitchFamily="50" charset="-128"/>
              </a:rPr>
              <a:t>リネン・衣類の洗濯等</a:t>
            </a:r>
          </a:p>
        </p:txBody>
      </p:sp>
      <p:sp>
        <p:nvSpPr>
          <p:cNvPr id="23" name="正方形/長方形 22">
            <a:extLst>
              <a:ext uri="{FF2B5EF4-FFF2-40B4-BE49-F238E27FC236}">
                <a16:creationId xmlns:a16="http://schemas.microsoft.com/office/drawing/2014/main" id="{8E296027-3B47-4D47-BA9C-91640CA4973A}"/>
              </a:ext>
            </a:extLst>
          </p:cNvPr>
          <p:cNvSpPr/>
          <p:nvPr/>
        </p:nvSpPr>
        <p:spPr>
          <a:xfrm>
            <a:off x="203264" y="8255476"/>
            <a:ext cx="6483226" cy="769441"/>
          </a:xfrm>
          <a:prstGeom prst="rect">
            <a:avLst/>
          </a:prstGeom>
        </p:spPr>
        <p:txBody>
          <a:bodyPr wrap="square">
            <a:spAutoFit/>
          </a:bodyPr>
          <a:lstStyle/>
          <a:p>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リネンや衣類は熱水洗濯機（</a:t>
            </a:r>
            <a:r>
              <a:rPr kumimoji="1" lang="en-US" altLang="ja-JP" sz="1100" dirty="0">
                <a:latin typeface="Meiryo UI" panose="020B0604030504040204" pitchFamily="50" charset="-128"/>
                <a:ea typeface="Meiryo UI" panose="020B0604030504040204" pitchFamily="50" charset="-128"/>
              </a:rPr>
              <a:t>80</a:t>
            </a:r>
            <a:r>
              <a:rPr kumimoji="1" lang="ja-JP" altLang="en-US" sz="1100">
                <a:latin typeface="Meiryo UI" panose="020B0604030504040204" pitchFamily="50" charset="-128"/>
                <a:ea typeface="Meiryo UI" panose="020B0604030504040204" pitchFamily="50" charset="-128"/>
              </a:rPr>
              <a:t>度</a:t>
            </a:r>
            <a:r>
              <a:rPr kumimoji="1" lang="en-US" altLang="ja-JP" sz="1100" dirty="0">
                <a:latin typeface="Meiryo UI" panose="020B0604030504040204" pitchFamily="50" charset="-128"/>
                <a:ea typeface="Meiryo UI" panose="020B0604030504040204" pitchFamily="50" charset="-128"/>
              </a:rPr>
              <a:t>10</a:t>
            </a:r>
            <a:r>
              <a:rPr kumimoji="1" lang="ja-JP" altLang="en-US" sz="1100">
                <a:latin typeface="Meiryo UI" panose="020B0604030504040204" pitchFamily="50" charset="-128"/>
                <a:ea typeface="Meiryo UI" panose="020B0604030504040204" pitchFamily="50" charset="-128"/>
              </a:rPr>
              <a:t>分間）で処理し、洗浄後乾燥させるか、次亜塩素酸ナトリウム液浸漬後、洗濯、乾燥を行う</a:t>
            </a:r>
            <a:endParaRPr kumimoji="1" lang="en-US" altLang="ja-JP" sz="1100" dirty="0">
              <a:latin typeface="Meiryo UI" panose="020B0604030504040204" pitchFamily="50" charset="-128"/>
              <a:ea typeface="Meiryo UI" panose="020B0604030504040204" pitchFamily="50" charset="-128"/>
            </a:endParaRPr>
          </a:p>
          <a:p>
            <a:pPr marL="228600" indent="-228600">
              <a:buFont typeface="+mj-ea"/>
              <a:buAutoNum type="circleNumDbPlain"/>
            </a:pPr>
            <a:r>
              <a:rPr kumimoji="1" lang="ja-JP" altLang="en-US" sz="1100">
                <a:latin typeface="Meiryo UI" panose="020B0604030504040204" pitchFamily="50" charset="-128"/>
                <a:ea typeface="Meiryo UI" panose="020B0604030504040204" pitchFamily="50" charset="-128"/>
              </a:rPr>
              <a:t>当該利用者が鼻をかんだティッシュ等のゴミ処理は、ビニール袋に入れて感染性廃棄物として処理を行う</a:t>
            </a:r>
            <a:endParaRPr kumimoji="1" lang="en-US" altLang="ja-JP" sz="1100" dirty="0">
              <a:latin typeface="Meiryo UI" panose="020B0604030504040204" pitchFamily="50" charset="-128"/>
              <a:ea typeface="Meiryo UI" panose="020B0604030504040204" pitchFamily="50" charset="-128"/>
            </a:endParaRPr>
          </a:p>
        </p:txBody>
      </p:sp>
      <p:cxnSp>
        <p:nvCxnSpPr>
          <p:cNvPr id="25" name="直線矢印コネクタ 24">
            <a:extLst>
              <a:ext uri="{FF2B5EF4-FFF2-40B4-BE49-F238E27FC236}">
                <a16:creationId xmlns:a16="http://schemas.microsoft.com/office/drawing/2014/main" id="{B58A3EE7-4730-FD49-AF7E-9A67E0401709}"/>
              </a:ext>
            </a:extLst>
          </p:cNvPr>
          <p:cNvCxnSpPr>
            <a:cxnSpLocks/>
          </p:cNvCxnSpPr>
          <p:nvPr/>
        </p:nvCxnSpPr>
        <p:spPr>
          <a:xfrm>
            <a:off x="548580" y="9141658"/>
            <a:ext cx="0" cy="1640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6" name="角丸四角形 25">
            <a:extLst>
              <a:ext uri="{FF2B5EF4-FFF2-40B4-BE49-F238E27FC236}">
                <a16:creationId xmlns:a16="http://schemas.microsoft.com/office/drawing/2014/main" id="{2D998F2B-2CB0-D546-8B1F-6E4F19BC6867}"/>
              </a:ext>
            </a:extLst>
          </p:cNvPr>
          <p:cNvSpPr/>
          <p:nvPr/>
        </p:nvSpPr>
        <p:spPr>
          <a:xfrm>
            <a:off x="3943299" y="2505925"/>
            <a:ext cx="2711437"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入院</a:t>
            </a:r>
            <a:r>
              <a:rPr lang="ja-JP" altLang="en-US" sz="1100" b="1" dirty="0">
                <a:solidFill>
                  <a:schemeClr val="tx1"/>
                </a:solidFill>
                <a:latin typeface="Meiryo UI" panose="020B0604030504040204" pitchFamily="50" charset="-128"/>
                <a:ea typeface="Meiryo UI" panose="020B0604030504040204" pitchFamily="50" charset="-128"/>
              </a:rPr>
              <a:t>（センター連絡後、状態次第で）</a:t>
            </a:r>
          </a:p>
        </p:txBody>
      </p:sp>
      <p:cxnSp>
        <p:nvCxnSpPr>
          <p:cNvPr id="27" name="直線矢印コネクタ 26">
            <a:extLst>
              <a:ext uri="{FF2B5EF4-FFF2-40B4-BE49-F238E27FC236}">
                <a16:creationId xmlns:a16="http://schemas.microsoft.com/office/drawing/2014/main" id="{F2D33945-D330-504A-BF9D-6ACCB7FE13BD}"/>
              </a:ext>
            </a:extLst>
          </p:cNvPr>
          <p:cNvCxnSpPr>
            <a:cxnSpLocks/>
          </p:cNvCxnSpPr>
          <p:nvPr/>
        </p:nvCxnSpPr>
        <p:spPr>
          <a:xfrm>
            <a:off x="5299918" y="2418909"/>
            <a:ext cx="0" cy="1640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9" name="正方形/長方形 28">
            <a:extLst>
              <a:ext uri="{FF2B5EF4-FFF2-40B4-BE49-F238E27FC236}">
                <a16:creationId xmlns:a16="http://schemas.microsoft.com/office/drawing/2014/main" id="{D4CD769A-BE23-A645-BD2E-B585B894E9E8}"/>
              </a:ext>
            </a:extLst>
          </p:cNvPr>
          <p:cNvSpPr/>
          <p:nvPr/>
        </p:nvSpPr>
        <p:spPr>
          <a:xfrm>
            <a:off x="887638" y="9222152"/>
            <a:ext cx="5822092" cy="323165"/>
          </a:xfrm>
          <a:prstGeom prst="rect">
            <a:avLst/>
          </a:prstGeom>
        </p:spPr>
        <p:txBody>
          <a:bodyPr wrap="square">
            <a:spAutoFit/>
          </a:bodyPr>
          <a:lstStyle/>
          <a:p>
            <a:r>
              <a:rPr kumimoji="1" lang="ja-JP" altLang="en-US" sz="1500" dirty="0">
                <a:solidFill>
                  <a:srgbClr val="FF0000"/>
                </a:solidFill>
                <a:latin typeface="Meiryo UI" panose="020B0604030504040204" pitchFamily="50" charset="-128"/>
                <a:ea typeface="Meiryo UI" panose="020B0604030504040204" pitchFamily="50" charset="-128"/>
              </a:rPr>
              <a:t>基本的に高齢者は入院により対応することが想定されている。</a:t>
            </a:r>
            <a:endParaRPr kumimoji="1" lang="en-US" altLang="ja-JP" sz="15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081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3A24EF88-A58C-BF47-8B3E-4EF0E289631C}"/>
              </a:ext>
            </a:extLst>
          </p:cNvPr>
          <p:cNvSpPr txBox="1"/>
          <p:nvPr/>
        </p:nvSpPr>
        <p:spPr>
          <a:xfrm>
            <a:off x="180467" y="8357544"/>
            <a:ext cx="6428241" cy="715581"/>
          </a:xfrm>
          <a:prstGeom prst="rect">
            <a:avLst/>
          </a:prstGeom>
          <a:noFill/>
          <a:ln>
            <a:solidFill>
              <a:schemeClr val="accent6"/>
            </a:solidFill>
          </a:ln>
        </p:spPr>
        <p:txBody>
          <a:bodyPr wrap="square" rtlCol="0">
            <a:spAutoFit/>
          </a:bodyPr>
          <a:lstStyle/>
          <a:p>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業務又は通勤に起因して発症したものであると認められる場合には、労災保険給付の対象となります。詳しくは、事業場を管轄する労働基準監督署にご相談ください。</a:t>
            </a:r>
            <a:endParaRPr kumimoji="1" lang="en-US" altLang="ja-JP" sz="1350" dirty="0">
              <a:latin typeface="Meiryo UI" panose="020B0604030504040204" pitchFamily="50" charset="-128"/>
              <a:ea typeface="Meiryo UI" panose="020B0604030504040204" pitchFamily="50" charset="-128"/>
            </a:endParaRPr>
          </a:p>
        </p:txBody>
      </p:sp>
      <p:sp>
        <p:nvSpPr>
          <p:cNvPr id="8" name="角丸四角形 7">
            <a:extLst>
              <a:ext uri="{FF2B5EF4-FFF2-40B4-BE49-F238E27FC236}">
                <a16:creationId xmlns:a16="http://schemas.microsoft.com/office/drawing/2014/main" id="{2DA79D7F-BE68-4746-BBF4-8C1674037A16}"/>
              </a:ext>
            </a:extLst>
          </p:cNvPr>
          <p:cNvSpPr/>
          <p:nvPr/>
        </p:nvSpPr>
        <p:spPr>
          <a:xfrm>
            <a:off x="190564" y="8209284"/>
            <a:ext cx="6428241" cy="31326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500" b="1" dirty="0">
                <a:solidFill>
                  <a:schemeClr val="tx1"/>
                </a:solidFill>
                <a:latin typeface="Meiryo UI" panose="020B0604030504040204" pitchFamily="50" charset="-128"/>
                <a:ea typeface="Meiryo UI" panose="020B0604030504040204" pitchFamily="50" charset="-128"/>
              </a:rPr>
              <a:t>Q</a:t>
            </a:r>
            <a:r>
              <a:rPr lang="ja-JP" altLang="en-US" sz="1500" b="1" dirty="0">
                <a:solidFill>
                  <a:schemeClr val="tx1"/>
                </a:solidFill>
                <a:latin typeface="Meiryo UI" panose="020B0604030504040204" pitchFamily="50" charset="-128"/>
                <a:ea typeface="Meiryo UI" panose="020B0604030504040204" pitchFamily="50" charset="-128"/>
              </a:rPr>
              <a:t>２　従業員が新型コロナに感染していた場合、労災保険給付は適用か</a:t>
            </a:r>
          </a:p>
        </p:txBody>
      </p:sp>
      <p:sp>
        <p:nvSpPr>
          <p:cNvPr id="7" name="テキスト ボックス 6">
            <a:extLst>
              <a:ext uri="{FF2B5EF4-FFF2-40B4-BE49-F238E27FC236}">
                <a16:creationId xmlns:a16="http://schemas.microsoft.com/office/drawing/2014/main" id="{5AABB1AD-8920-BF4B-829D-A7FF418C4FF1}"/>
              </a:ext>
            </a:extLst>
          </p:cNvPr>
          <p:cNvSpPr txBox="1"/>
          <p:nvPr/>
        </p:nvSpPr>
        <p:spPr>
          <a:xfrm>
            <a:off x="193168" y="2756299"/>
            <a:ext cx="6428241" cy="5286062"/>
          </a:xfrm>
          <a:prstGeom prst="rect">
            <a:avLst/>
          </a:prstGeom>
          <a:noFill/>
          <a:ln>
            <a:solidFill>
              <a:schemeClr val="accent6"/>
            </a:solidFill>
          </a:ln>
        </p:spPr>
        <p:txBody>
          <a:bodyPr wrap="square" rtlCol="0">
            <a:spAutoFit/>
          </a:bodyPr>
          <a:lstStyle/>
          <a:p>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職員からの申し出による年次有給休暇の取得は差し支えありません。ただし、一律に取得させることは適当ではありません。</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新型コロナウイルスかどうか分からない時点で、発熱などの症状があるため労働者が自主的に休まれる場合は、通常の病欠と同様に取り扱っていただき、病気休暇制度を活用することなどが考えられます。</a:t>
            </a: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原則として、使用者の責に帰すべき事由による休業の場合には、使用者は、休業期間中の休業手当（平均賃金の</a:t>
            </a:r>
            <a:r>
              <a:rPr kumimoji="1" lang="en-US" altLang="ja-JP" sz="1350" dirty="0">
                <a:latin typeface="Meiryo UI" panose="020B0604030504040204" pitchFamily="50" charset="-128"/>
                <a:ea typeface="Meiryo UI" panose="020B0604030504040204" pitchFamily="50" charset="-128"/>
              </a:rPr>
              <a:t>100</a:t>
            </a:r>
            <a:r>
              <a:rPr kumimoji="1" lang="ja-JP" altLang="en-US" sz="1350" dirty="0">
                <a:latin typeface="Meiryo UI" panose="020B0604030504040204" pitchFamily="50" charset="-128"/>
                <a:ea typeface="Meiryo UI" panose="020B0604030504040204" pitchFamily="50" charset="-128"/>
              </a:rPr>
              <a:t>分の</a:t>
            </a:r>
            <a:r>
              <a:rPr kumimoji="1" lang="en-US" altLang="ja-JP" sz="1350" dirty="0">
                <a:latin typeface="Meiryo UI" panose="020B0604030504040204" pitchFamily="50" charset="-128"/>
                <a:ea typeface="Meiryo UI" panose="020B0604030504040204" pitchFamily="50" charset="-128"/>
              </a:rPr>
              <a:t>60</a:t>
            </a:r>
            <a:r>
              <a:rPr kumimoji="1" lang="ja-JP" altLang="en-US" sz="1350" dirty="0">
                <a:latin typeface="Meiryo UI" panose="020B0604030504040204" pitchFamily="50" charset="-128"/>
                <a:ea typeface="Meiryo UI" panose="020B0604030504040204" pitchFamily="50" charset="-128"/>
              </a:rPr>
              <a:t>以上）を支払わなければならない（労働基準法第</a:t>
            </a:r>
            <a:r>
              <a:rPr kumimoji="1" lang="en-US" altLang="ja-JP" sz="1350" dirty="0">
                <a:latin typeface="Meiryo UI" panose="020B0604030504040204" pitchFamily="50" charset="-128"/>
                <a:ea typeface="Meiryo UI" panose="020B0604030504040204" pitchFamily="50" charset="-128"/>
              </a:rPr>
              <a:t>26</a:t>
            </a:r>
            <a:r>
              <a:rPr kumimoji="1" lang="ja-JP" altLang="en-US" sz="1350" dirty="0">
                <a:latin typeface="Meiryo UI" panose="020B0604030504040204" pitchFamily="50" charset="-128"/>
                <a:ea typeface="Meiryo UI" panose="020B0604030504040204" pitchFamily="50" charset="-128"/>
              </a:rPr>
              <a:t>条）ものとされているため、それによることが望ましいと考えられます。「帰国者・接触者相談センター」の相談の結果を踏まえても、職務の継続が可能である方について、使用者の自主的判断で休業させる場合には、一般的に「使用者の責に帰すべき事由による休業」に当てはまり、休業手当を支払う必要があります。</a:t>
            </a: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職員が感染していたことが判明した場合は、使用者の責めに帰すべき事由による休業とは言えませんので、休業手当を支払う必要はありません。なお、被用者保険に加入されている方であれば、要件を満たせば、各保険者から傷病手当金が支給されます。</a:t>
            </a: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労使の話し合いによって、事業場で有給の特別休暇制度を設けることができます。 その場合には、労働者が安心して休めるよう、就業規則に定めるなどにより、労働者に周知していただくことが重要です。就業規則の定め方など、導入に当たっての具体的なご相談は、都道府県労働局の雇用環境・均等部（室）の「働き方・休み方改善コンサルタント」が受け付けています。</a:t>
            </a:r>
            <a:endParaRPr kumimoji="1" lang="en-US" altLang="ja-JP" sz="1350" dirty="0">
              <a:latin typeface="Meiryo UI" panose="020B0604030504040204" pitchFamily="50" charset="-128"/>
              <a:ea typeface="Meiryo UI" panose="020B0604030504040204" pitchFamily="50" charset="-128"/>
            </a:endParaRPr>
          </a:p>
          <a:p>
            <a:r>
              <a:rPr kumimoji="1" lang="en-US" altLang="ja-JP" sz="1350" dirty="0">
                <a:latin typeface="Meiryo UI" panose="020B0604030504040204" pitchFamily="50" charset="-128"/>
                <a:ea typeface="Meiryo UI" panose="020B0604030504040204" pitchFamily="50" charset="-128"/>
              </a:rPr>
              <a:t>	https://</a:t>
            </a:r>
            <a:r>
              <a:rPr kumimoji="1" lang="en-US" altLang="ja-JP" sz="1350" dirty="0" err="1">
                <a:latin typeface="Meiryo UI" panose="020B0604030504040204" pitchFamily="50" charset="-128"/>
                <a:ea typeface="Meiryo UI" panose="020B0604030504040204" pitchFamily="50" charset="-128"/>
              </a:rPr>
              <a:t>www.mhlw.go.jp</a:t>
            </a:r>
            <a:r>
              <a:rPr kumimoji="1" lang="en-US" altLang="ja-JP" sz="1350" dirty="0">
                <a:latin typeface="Meiryo UI" panose="020B0604030504040204" pitchFamily="50" charset="-128"/>
                <a:ea typeface="Meiryo UI" panose="020B0604030504040204" pitchFamily="50" charset="-128"/>
              </a:rPr>
              <a:t>/content/000604422.pdf</a:t>
            </a:r>
          </a:p>
        </p:txBody>
      </p:sp>
      <p:sp>
        <p:nvSpPr>
          <p:cNvPr id="2" name="Title 1">
            <a:extLst>
              <a:ext uri="{FF2B5EF4-FFF2-40B4-BE49-F238E27FC236}">
                <a16:creationId xmlns:a16="http://schemas.microsoft.com/office/drawing/2014/main" id="{1F3A5E09-1032-844C-8D39-7EE6BADEDC3C}"/>
              </a:ext>
            </a:extLst>
          </p:cNvPr>
          <p:cNvSpPr txBox="1">
            <a:spLocks/>
          </p:cNvSpPr>
          <p:nvPr/>
        </p:nvSpPr>
        <p:spPr>
          <a:xfrm>
            <a:off x="89757" y="54548"/>
            <a:ext cx="5191696" cy="313262"/>
          </a:xfrm>
          <a:prstGeom prst="rect">
            <a:avLst/>
          </a:prstGeom>
        </p:spPr>
        <p:txBody>
          <a:bodyPr>
            <a:normAutofit fontScale="85000" lnSpcReduction="10000"/>
          </a:bodyPr>
          <a:lstStyle>
            <a:lvl1pPr algn="l" defTabSz="685800" rtl="0" eaLnBrk="1" latinLnBrk="0" hangingPunct="1">
              <a:lnSpc>
                <a:spcPct val="90000"/>
              </a:lnSpc>
              <a:spcBef>
                <a:spcPct val="0"/>
              </a:spcBef>
              <a:buNone/>
              <a:defRPr kumimoji="1" sz="2000" kern="1200">
                <a:solidFill>
                  <a:schemeClr val="tx1"/>
                </a:solidFill>
                <a:latin typeface="Toppan Bunkyu Midashi Gothic Ex" panose="020B0900000000000000" pitchFamily="34" charset="-128"/>
                <a:ea typeface="Toppan Bunkyu Midashi Gothic Ex" panose="020B0900000000000000" pitchFamily="34" charset="-128"/>
                <a:cs typeface="+mj-cs"/>
              </a:defRPr>
            </a:lvl1pPr>
          </a:lstStyle>
          <a:p>
            <a:r>
              <a:rPr lang="ja-JP" altLang="en-US" b="1" dirty="0">
                <a:latin typeface="Meiryo UI" panose="020B0604030504040204" pitchFamily="50" charset="-128"/>
                <a:ea typeface="Meiryo UI" panose="020B0604030504040204" pitchFamily="50" charset="-128"/>
              </a:rPr>
              <a:t>新型コロナウイルス感染症</a:t>
            </a:r>
            <a:r>
              <a:rPr lang="en-US" altLang="ja-JP" b="1" dirty="0">
                <a:latin typeface="Meiryo UI" panose="020B0604030504040204" pitchFamily="50" charset="-128"/>
                <a:ea typeface="Meiryo UI" panose="020B0604030504040204" pitchFamily="50" charset="-128"/>
              </a:rPr>
              <a:t>(COVID-19)</a:t>
            </a:r>
            <a:r>
              <a:rPr lang="ja-JP" altLang="en-US" b="1" dirty="0">
                <a:latin typeface="Meiryo UI" panose="020B0604030504040204" pitchFamily="50" charset="-128"/>
                <a:ea typeface="Meiryo UI" panose="020B0604030504040204" pitchFamily="50" charset="-128"/>
              </a:rPr>
              <a:t>対応フロー　</a:t>
            </a:r>
            <a:endParaRPr lang="en-US"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DDFF4869-4B11-254F-8B5A-337153A2B360}"/>
              </a:ext>
            </a:extLst>
          </p:cNvPr>
          <p:cNvSpPr/>
          <p:nvPr/>
        </p:nvSpPr>
        <p:spPr>
          <a:xfrm>
            <a:off x="5159021" y="-5748"/>
            <a:ext cx="1609221" cy="369332"/>
          </a:xfrm>
          <a:prstGeom prst="rect">
            <a:avLst/>
          </a:prstGeom>
        </p:spPr>
        <p:txBody>
          <a:bodyPr wrap="square">
            <a:spAutoFit/>
          </a:bodyPr>
          <a:lstStyle/>
          <a:p>
            <a:r>
              <a:rPr lang="en-US" altLang="ja-JP" b="1" dirty="0">
                <a:solidFill>
                  <a:schemeClr val="accent6"/>
                </a:solidFill>
                <a:latin typeface="Meiryo UI" panose="020B0604030504040204" pitchFamily="50" charset="-128"/>
                <a:ea typeface="Meiryo UI" panose="020B0604030504040204" pitchFamily="50" charset="-128"/>
              </a:rPr>
              <a:t>③</a:t>
            </a:r>
            <a:r>
              <a:rPr lang="ja-JP" altLang="en-US" b="1">
                <a:solidFill>
                  <a:schemeClr val="accent6"/>
                </a:solidFill>
                <a:latin typeface="Meiryo UI" panose="020B0604030504040204" pitchFamily="50" charset="-128"/>
                <a:ea typeface="Meiryo UI" panose="020B0604030504040204" pitchFamily="50" charset="-128"/>
              </a:rPr>
              <a:t>事業経営編</a:t>
            </a:r>
          </a:p>
        </p:txBody>
      </p:sp>
      <p:sp>
        <p:nvSpPr>
          <p:cNvPr id="4" name="テキスト ボックス 3">
            <a:extLst>
              <a:ext uri="{FF2B5EF4-FFF2-40B4-BE49-F238E27FC236}">
                <a16:creationId xmlns:a16="http://schemas.microsoft.com/office/drawing/2014/main" id="{4E509408-18CE-B241-920C-9686A81A503A}"/>
              </a:ext>
            </a:extLst>
          </p:cNvPr>
          <p:cNvSpPr txBox="1"/>
          <p:nvPr/>
        </p:nvSpPr>
        <p:spPr>
          <a:xfrm>
            <a:off x="203264" y="516575"/>
            <a:ext cx="6428241" cy="1962076"/>
          </a:xfrm>
          <a:prstGeom prst="rect">
            <a:avLst/>
          </a:prstGeom>
          <a:noFill/>
          <a:ln>
            <a:solidFill>
              <a:schemeClr val="accent5"/>
            </a:solidFill>
          </a:ln>
        </p:spPr>
        <p:txBody>
          <a:bodyPr wrap="square" rtlCol="0">
            <a:spAutoFit/>
          </a:bodyPr>
          <a:lstStyle/>
          <a:p>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「３つの密」（</a:t>
            </a:r>
            <a:r>
              <a:rPr kumimoji="1" lang="en-US" altLang="ja-JP" sz="1350" dirty="0">
                <a:latin typeface="Meiryo UI" panose="020B0604030504040204" pitchFamily="50" charset="-128"/>
                <a:ea typeface="Meiryo UI" panose="020B0604030504040204" pitchFamily="50" charset="-128"/>
              </a:rPr>
              <a:t>①</a:t>
            </a:r>
            <a:r>
              <a:rPr kumimoji="1" lang="ja-JP" altLang="en-US" sz="1350" dirty="0">
                <a:latin typeface="Meiryo UI" panose="020B0604030504040204" pitchFamily="50" charset="-128"/>
                <a:ea typeface="Meiryo UI" panose="020B0604030504040204" pitchFamily="50" charset="-128"/>
              </a:rPr>
              <a:t>換気の悪い密閉空間、</a:t>
            </a:r>
            <a:r>
              <a:rPr kumimoji="1" lang="en-US" altLang="ja-JP" sz="1350" dirty="0">
                <a:latin typeface="Meiryo UI" panose="020B0604030504040204" pitchFamily="50" charset="-128"/>
                <a:ea typeface="Meiryo UI" panose="020B0604030504040204" pitchFamily="50" charset="-128"/>
              </a:rPr>
              <a:t>②</a:t>
            </a:r>
            <a:r>
              <a:rPr kumimoji="1" lang="ja-JP" altLang="en-US" sz="1350" dirty="0">
                <a:latin typeface="Meiryo UI" panose="020B0604030504040204" pitchFamily="50" charset="-128"/>
                <a:ea typeface="Meiryo UI" panose="020B0604030504040204" pitchFamily="50" charset="-128"/>
              </a:rPr>
              <a:t>多数が集まる密集場所、</a:t>
            </a:r>
            <a:r>
              <a:rPr kumimoji="1" lang="en-US" altLang="ja-JP" sz="1350" dirty="0">
                <a:latin typeface="Meiryo UI" panose="020B0604030504040204" pitchFamily="50" charset="-128"/>
                <a:ea typeface="Meiryo UI" panose="020B0604030504040204" pitchFamily="50" charset="-128"/>
              </a:rPr>
              <a:t>③</a:t>
            </a:r>
            <a:r>
              <a:rPr kumimoji="1" lang="ja-JP" altLang="en-US" sz="1350" dirty="0">
                <a:latin typeface="Meiryo UI" panose="020B0604030504040204" pitchFamily="50" charset="-128"/>
                <a:ea typeface="Meiryo UI" panose="020B0604030504040204" pitchFamily="50" charset="-128"/>
              </a:rPr>
              <a:t>間近で会話や発生をする密接場所）を避ける。</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面会等については事情をご理解いただき、原則としてお断りする。</a:t>
            </a:r>
            <a:r>
              <a:rPr kumimoji="1" lang="ja-JP" altLang="en-US" sz="1350" dirty="0">
                <a:solidFill>
                  <a:srgbClr val="FF0000"/>
                </a:solidFill>
                <a:latin typeface="Meiryo UI" panose="020B0604030504040204" pitchFamily="50" charset="-128"/>
                <a:ea typeface="Meiryo UI" panose="020B0604030504040204" pitchFamily="50" charset="-128"/>
              </a:rPr>
              <a:t>（又は、当施設では、 ウェブによる面会の実施を促す。）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職員・利用者ともに手洗いやうがい、消毒、咳エチケット等を徹底する。</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送迎前に体温を測っていただき、発熱あればご利用を控えていただく。</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送迎時には窓を開ける等の換気をし、接触頻度の高い手すり等を消毒する。</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利用者の体温が</a:t>
            </a:r>
            <a:r>
              <a:rPr kumimoji="1" lang="en-US" altLang="ja-JP" sz="1350" dirty="0">
                <a:latin typeface="Meiryo UI" panose="020B0604030504040204" pitchFamily="50" charset="-128"/>
                <a:ea typeface="Meiryo UI" panose="020B0604030504040204" pitchFamily="50" charset="-128"/>
              </a:rPr>
              <a:t>37.5</a:t>
            </a:r>
            <a:r>
              <a:rPr kumimoji="1" lang="ja-JP" altLang="en-US" sz="1350" dirty="0">
                <a:latin typeface="Meiryo UI" panose="020B0604030504040204" pitchFamily="50" charset="-128"/>
                <a:ea typeface="Meiryo UI" panose="020B0604030504040204" pitchFamily="50" charset="-128"/>
              </a:rPr>
              <a:t>度以上が２日以上続く場合、帰国者・接触者センターへ連絡。</a:t>
            </a:r>
            <a:endParaRPr kumimoji="1" lang="en-US" altLang="ja-JP" sz="1350" dirty="0">
              <a:latin typeface="Meiryo UI" panose="020B0604030504040204" pitchFamily="50" charset="-128"/>
              <a:ea typeface="Meiryo UI" panose="020B0604030504040204" pitchFamily="50" charset="-128"/>
            </a:endParaRPr>
          </a:p>
        </p:txBody>
      </p:sp>
      <p:sp>
        <p:nvSpPr>
          <p:cNvPr id="5" name="角丸四角形 4">
            <a:extLst>
              <a:ext uri="{FF2B5EF4-FFF2-40B4-BE49-F238E27FC236}">
                <a16:creationId xmlns:a16="http://schemas.microsoft.com/office/drawing/2014/main" id="{67F42031-7F54-F448-99A2-4A86483F65E9}"/>
              </a:ext>
            </a:extLst>
          </p:cNvPr>
          <p:cNvSpPr/>
          <p:nvPr/>
        </p:nvSpPr>
        <p:spPr>
          <a:xfrm>
            <a:off x="226495" y="401385"/>
            <a:ext cx="1920351" cy="31326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500" b="1" dirty="0">
                <a:solidFill>
                  <a:schemeClr val="tx1"/>
                </a:solidFill>
                <a:latin typeface="Meiryo UI" panose="020B0604030504040204" pitchFamily="50" charset="-128"/>
                <a:ea typeface="Meiryo UI" panose="020B0604030504040204" pitchFamily="50" charset="-128"/>
              </a:rPr>
              <a:t>基本的な対応</a:t>
            </a:r>
          </a:p>
        </p:txBody>
      </p:sp>
      <p:sp>
        <p:nvSpPr>
          <p:cNvPr id="6" name="角丸四角形 5">
            <a:extLst>
              <a:ext uri="{FF2B5EF4-FFF2-40B4-BE49-F238E27FC236}">
                <a16:creationId xmlns:a16="http://schemas.microsoft.com/office/drawing/2014/main" id="{3E61C4CF-51AF-394F-A1B9-6DE5138FD2C1}"/>
              </a:ext>
            </a:extLst>
          </p:cNvPr>
          <p:cNvSpPr/>
          <p:nvPr/>
        </p:nvSpPr>
        <p:spPr>
          <a:xfrm>
            <a:off x="203264" y="2628880"/>
            <a:ext cx="6428241" cy="31326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500" b="1" dirty="0">
                <a:solidFill>
                  <a:schemeClr val="tx1"/>
                </a:solidFill>
                <a:latin typeface="Meiryo UI" panose="020B0604030504040204" pitchFamily="50" charset="-128"/>
                <a:ea typeface="Meiryo UI" panose="020B0604030504040204" pitchFamily="50" charset="-128"/>
              </a:rPr>
              <a:t>Q</a:t>
            </a:r>
            <a:r>
              <a:rPr lang="ja-JP" altLang="en-US" sz="1500" b="1" dirty="0">
                <a:solidFill>
                  <a:schemeClr val="tx1"/>
                </a:solidFill>
                <a:latin typeface="Meiryo UI" panose="020B0604030504040204" pitchFamily="50" charset="-128"/>
                <a:ea typeface="Meiryo UI" panose="020B0604030504040204" pitchFamily="50" charset="-128"/>
              </a:rPr>
              <a:t>１　職員に発熱等があり、休む場合は欠勤扱いとなるのか。</a:t>
            </a:r>
          </a:p>
        </p:txBody>
      </p:sp>
    </p:spTree>
    <p:extLst>
      <p:ext uri="{BB962C8B-B14F-4D97-AF65-F5344CB8AC3E}">
        <p14:creationId xmlns:p14="http://schemas.microsoft.com/office/powerpoint/2010/main" val="3212106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5058D72-5FC9-8E42-B6C7-450E6B169A86}"/>
              </a:ext>
            </a:extLst>
          </p:cNvPr>
          <p:cNvSpPr txBox="1"/>
          <p:nvPr/>
        </p:nvSpPr>
        <p:spPr>
          <a:xfrm>
            <a:off x="179052" y="8049998"/>
            <a:ext cx="6499895" cy="1600438"/>
          </a:xfrm>
          <a:prstGeom prst="rect">
            <a:avLst/>
          </a:prstGeom>
          <a:noFill/>
          <a:ln>
            <a:solidFill>
              <a:schemeClr val="accent6"/>
            </a:solidFill>
          </a:ln>
        </p:spPr>
        <p:txBody>
          <a:bodyPr wrap="square" rtlCol="0">
            <a:spAutoFit/>
          </a:bodyPr>
          <a:lstStyle/>
          <a:p>
            <a:pPr marL="285750" indent="-285750">
              <a:buFont typeface="Arial" panose="020B0604020202020204" pitchFamily="34" charset="0"/>
              <a:buChar char="•"/>
            </a:pPr>
            <a:r>
              <a:rPr lang="en-US" altLang="ja-JP" sz="1400" dirty="0">
                <a:latin typeface="Meiryo UI" panose="020B0604030504040204" pitchFamily="50" charset="-128"/>
                <a:ea typeface="Meiryo UI" panose="020B0604030504040204" pitchFamily="50" charset="-128"/>
              </a:rPr>
              <a:t>Q3</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の他に、独立行政法人福祉医療機構において、経営資金について、貸付金利の引き下げの等の措置がとられたことが示されています。（融資率</a:t>
            </a:r>
            <a:r>
              <a:rPr lang="en-US" altLang="ja-JP" sz="1400" dirty="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％、償還期間</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年以内、当初５年間は</a:t>
            </a:r>
            <a:r>
              <a:rPr lang="en-US" altLang="ja-JP" sz="1400" dirty="0">
                <a:latin typeface="Meiryo UI" panose="020B0604030504040204" pitchFamily="50" charset="-128"/>
                <a:ea typeface="Meiryo UI" panose="020B0604030504040204" pitchFamily="50" charset="-128"/>
              </a:rPr>
              <a:t>3,000</a:t>
            </a:r>
            <a:r>
              <a:rPr lang="ja-JP" altLang="en-US" sz="1400" dirty="0">
                <a:latin typeface="Meiryo UI" panose="020B0604030504040204" pitchFamily="50" charset="-128"/>
                <a:ea typeface="Meiryo UI" panose="020B0604030504040204" pitchFamily="50" charset="-128"/>
              </a:rPr>
              <a:t>万円まで無利子・</a:t>
            </a:r>
            <a:r>
              <a:rPr lang="en-US" altLang="ja-JP" sz="1400" dirty="0">
                <a:latin typeface="Meiryo UI" panose="020B0604030504040204" pitchFamily="50" charset="-128"/>
                <a:ea typeface="Meiryo UI" panose="020B0604030504040204" pitchFamily="50" charset="-128"/>
              </a:rPr>
              <a:t>3,000</a:t>
            </a:r>
            <a:r>
              <a:rPr lang="ja-JP" altLang="en-US" sz="1400" dirty="0">
                <a:latin typeface="Meiryo UI" panose="020B0604030504040204" pitchFamily="50" charset="-128"/>
                <a:ea typeface="Meiryo UI" panose="020B0604030504040204" pitchFamily="50" charset="-128"/>
              </a:rPr>
              <a:t>万円超の部分は</a:t>
            </a:r>
            <a:r>
              <a:rPr lang="en-US" altLang="ja-JP" sz="1400" dirty="0">
                <a:latin typeface="Meiryo UI" panose="020B0604030504040204" pitchFamily="50" charset="-128"/>
                <a:ea typeface="Meiryo UI" panose="020B0604030504040204" pitchFamily="50" charset="-128"/>
              </a:rPr>
              <a:t>0.200</a:t>
            </a:r>
            <a:r>
              <a:rPr lang="ja-JP" altLang="en-US" sz="1400" dirty="0">
                <a:latin typeface="Meiryo UI" panose="020B0604030504040204" pitchFamily="50" charset="-128"/>
                <a:ea typeface="Meiryo UI" panose="020B0604030504040204" pitchFamily="50" charset="-128"/>
              </a:rPr>
              <a:t>％・６年目以降は</a:t>
            </a:r>
            <a:r>
              <a:rPr lang="en-US" altLang="ja-JP" sz="1400" dirty="0">
                <a:latin typeface="Meiryo UI" panose="020B0604030504040204" pitchFamily="50" charset="-128"/>
                <a:ea typeface="Meiryo UI" panose="020B0604030504040204" pitchFamily="50" charset="-128"/>
              </a:rPr>
              <a:t>0.200</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6,000</a:t>
            </a:r>
            <a:r>
              <a:rPr lang="ja-JP" altLang="en-US" sz="1400" dirty="0">
                <a:latin typeface="Meiryo UI" panose="020B0604030504040204" pitchFamily="50" charset="-128"/>
                <a:ea typeface="Meiryo UI" panose="020B0604030504040204" pitchFamily="50" charset="-128"/>
              </a:rPr>
              <a:t>万円まで無担保）。</a:t>
            </a:r>
            <a:endParaRPr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詳しくは、独立行政法人福祉医療機構福祉審査課 融資相談係（</a:t>
            </a:r>
            <a:r>
              <a:rPr lang="en-US" altLang="ja-JP" sz="1400" dirty="0">
                <a:latin typeface="Meiryo UI" panose="020B0604030504040204" pitchFamily="50" charset="-128"/>
                <a:ea typeface="Meiryo UI" panose="020B0604030504040204" pitchFamily="50" charset="-128"/>
              </a:rPr>
              <a:t>03-3438-9298</a:t>
            </a:r>
            <a:r>
              <a:rPr lang="ja-JP" altLang="en-US" sz="1400" dirty="0">
                <a:latin typeface="Meiryo UI" panose="020B0604030504040204" pitchFamily="50" charset="-128"/>
                <a:ea typeface="Meiryo UI" panose="020B0604030504040204" pitchFamily="50" charset="-128"/>
              </a:rPr>
              <a:t>）までお問い合わせください。</a:t>
            </a:r>
            <a:endParaRPr lang="en-US" altLang="ja-JP" sz="1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AABB1AD-8920-BF4B-829D-A7FF418C4FF1}"/>
              </a:ext>
            </a:extLst>
          </p:cNvPr>
          <p:cNvSpPr txBox="1"/>
          <p:nvPr/>
        </p:nvSpPr>
        <p:spPr>
          <a:xfrm>
            <a:off x="189148" y="984689"/>
            <a:ext cx="6469608" cy="3893374"/>
          </a:xfrm>
          <a:prstGeom prst="rect">
            <a:avLst/>
          </a:prstGeom>
          <a:noFill/>
          <a:ln>
            <a:solidFill>
              <a:schemeClr val="accent6"/>
            </a:solidFill>
          </a:ln>
        </p:spPr>
        <p:txBody>
          <a:bodyPr wrap="square" rtlCol="0">
            <a:spAutoFit/>
          </a:bodyPr>
          <a:lstStyle/>
          <a:p>
            <a:pPr marL="285750" indent="-285750">
              <a:buFont typeface="Arial" panose="020B0604020202020204" pitchFamily="34" charset="0"/>
              <a:buChar char="•"/>
            </a:pP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雇用調整助成金とは、景気の後退等、経済上の理由により事業活動の縮小を余儀なくされ、雇用調整を行わざ るを得ない事業主が、労働者に対して一時的に休業、教育訓練又は出向（以下、「休業等」 といいます。）を行い、労働者の雇用を維持した場合に、休業手当、賃金等の一部を助成 するものです。</a:t>
            </a:r>
          </a:p>
          <a:p>
            <a:pPr marL="285750" indent="-285750">
              <a:buFont typeface="Arial" panose="020B0604020202020204" pitchFamily="34" charset="0"/>
              <a:buChar char="•"/>
            </a:pP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新型コロナウイルス感染症の影響に伴う以下のような経営環境の悪化については、経済上の理由に当たり、それによって事業活動が縮小して休業等を行った場合は、助成対象とされています。 </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今般の特例措置において、「経済上の理由」について、明確化及び再整理が行われました。 これを踏まえれば、お示しの事例も該当するものと考えられます。</a:t>
            </a:r>
            <a:endParaRPr kumimoji="1" lang="en-US" altLang="ja-JP" sz="1300" dirty="0">
              <a:latin typeface="Meiryo UI" panose="020B0604030504040204" pitchFamily="50" charset="-128"/>
              <a:ea typeface="Meiryo UI" panose="020B0604030504040204" pitchFamily="50" charset="-128"/>
            </a:endParaRPr>
          </a:p>
          <a:p>
            <a:pPr lvl="1"/>
            <a:r>
              <a:rPr kumimoji="1" lang="ja-JP" altLang="en-US" sz="1300" dirty="0">
                <a:latin typeface="Meiryo UI" panose="020B0604030504040204" pitchFamily="50" charset="-128"/>
                <a:ea typeface="Meiryo UI" panose="020B0604030504040204" pitchFamily="50" charset="-128"/>
              </a:rPr>
              <a:t>（経済上の理由例）</a:t>
            </a:r>
            <a:endParaRPr kumimoji="1" lang="en-US" altLang="ja-JP" sz="1300" dirty="0">
              <a:latin typeface="Meiryo UI" panose="020B0604030504040204" pitchFamily="50" charset="-128"/>
              <a:ea typeface="Meiryo UI" panose="020B0604030504040204" pitchFamily="50" charset="-128"/>
            </a:endParaRPr>
          </a:p>
          <a:p>
            <a:pPr lvl="1"/>
            <a:r>
              <a:rPr kumimoji="1" lang="ja-JP" altLang="en-US" sz="1300" dirty="0">
                <a:latin typeface="Meiryo UI" panose="020B0604030504040204" pitchFamily="50" charset="-128"/>
                <a:ea typeface="Meiryo UI" panose="020B0604030504040204" pitchFamily="50" charset="-128"/>
              </a:rPr>
              <a:t> ・行政からの営業自粛要請を受け、自主的に休業を行い、事業活動が縮小した。 </a:t>
            </a:r>
            <a:endParaRPr kumimoji="1" lang="en-US" altLang="ja-JP" sz="1300" dirty="0">
              <a:latin typeface="Meiryo UI" panose="020B0604030504040204" pitchFamily="50" charset="-128"/>
              <a:ea typeface="Meiryo UI" panose="020B0604030504040204" pitchFamily="50" charset="-128"/>
            </a:endParaRPr>
          </a:p>
          <a:p>
            <a:pPr lvl="1"/>
            <a:r>
              <a:rPr kumimoji="1" lang="ja-JP" altLang="en-US" sz="1300" dirty="0">
                <a:latin typeface="Meiryo UI" panose="020B0604030504040204" pitchFamily="50" charset="-128"/>
                <a:ea typeface="Meiryo UI" panose="020B0604030504040204" pitchFamily="50" charset="-128"/>
              </a:rPr>
              <a:t>・市民活動が自粛されたことにより、客数が減った。 </a:t>
            </a:r>
            <a:endParaRPr kumimoji="1" lang="en-US" altLang="ja-JP" sz="1300" dirty="0">
              <a:latin typeface="Meiryo UI" panose="020B0604030504040204" pitchFamily="50" charset="-128"/>
              <a:ea typeface="Meiryo UI" panose="020B0604030504040204" pitchFamily="50" charset="-128"/>
            </a:endParaRPr>
          </a:p>
          <a:p>
            <a:pPr lvl="1"/>
            <a:r>
              <a:rPr kumimoji="1" lang="ja-JP" altLang="en-US" sz="1300" dirty="0">
                <a:latin typeface="Meiryo UI" panose="020B0604030504040204" pitchFamily="50" charset="-128"/>
                <a:ea typeface="Meiryo UI" panose="020B0604030504040204" pitchFamily="50" charset="-128"/>
              </a:rPr>
              <a:t>・風評被害により観光客の予約キャンセルが相次ぎ、これに伴い客数が減った。</a:t>
            </a: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00" dirty="0">
                <a:latin typeface="Meiryo UI" panose="020B0604030504040204" pitchFamily="50" charset="-128"/>
                <a:ea typeface="Meiryo UI" panose="020B0604030504040204" pitchFamily="50" charset="-128"/>
              </a:rPr>
              <a:t>個別のお問い合わせにつきましては、お近くの都道府県労働局又は公共職業安定所（ハロ ーワーク）にご相談ください。</a:t>
            </a:r>
            <a:endParaRPr kumimoji="1" lang="en-US" altLang="ja-JP" sz="1300" dirty="0">
              <a:latin typeface="Meiryo UI" panose="020B0604030504040204" pitchFamily="50" charset="-128"/>
              <a:ea typeface="Meiryo UI" panose="020B0604030504040204" pitchFamily="50" charset="-128"/>
            </a:endParaRPr>
          </a:p>
        </p:txBody>
      </p:sp>
      <p:sp>
        <p:nvSpPr>
          <p:cNvPr id="2" name="Title 1">
            <a:extLst>
              <a:ext uri="{FF2B5EF4-FFF2-40B4-BE49-F238E27FC236}">
                <a16:creationId xmlns:a16="http://schemas.microsoft.com/office/drawing/2014/main" id="{1F3A5E09-1032-844C-8D39-7EE6BADEDC3C}"/>
              </a:ext>
            </a:extLst>
          </p:cNvPr>
          <p:cNvSpPr txBox="1">
            <a:spLocks/>
          </p:cNvSpPr>
          <p:nvPr/>
        </p:nvSpPr>
        <p:spPr>
          <a:xfrm>
            <a:off x="89757" y="54548"/>
            <a:ext cx="5191696" cy="313262"/>
          </a:xfrm>
          <a:prstGeom prst="rect">
            <a:avLst/>
          </a:prstGeom>
        </p:spPr>
        <p:txBody>
          <a:bodyPr>
            <a:normAutofit fontScale="85000" lnSpcReduction="10000"/>
          </a:bodyPr>
          <a:lstStyle>
            <a:lvl1pPr algn="l" defTabSz="685800" rtl="0" eaLnBrk="1" latinLnBrk="0" hangingPunct="1">
              <a:lnSpc>
                <a:spcPct val="90000"/>
              </a:lnSpc>
              <a:spcBef>
                <a:spcPct val="0"/>
              </a:spcBef>
              <a:buNone/>
              <a:defRPr kumimoji="1" sz="2000" kern="1200">
                <a:solidFill>
                  <a:schemeClr val="tx1"/>
                </a:solidFill>
                <a:latin typeface="Toppan Bunkyu Midashi Gothic Ex" panose="020B0900000000000000" pitchFamily="34" charset="-128"/>
                <a:ea typeface="Toppan Bunkyu Midashi Gothic Ex" panose="020B0900000000000000" pitchFamily="34" charset="-128"/>
                <a:cs typeface="+mj-cs"/>
              </a:defRPr>
            </a:lvl1pPr>
          </a:lstStyle>
          <a:p>
            <a:r>
              <a:rPr lang="ja-JP" altLang="en-US" b="1">
                <a:latin typeface="Meiryo UI" panose="020B0604030504040204" pitchFamily="50" charset="-128"/>
                <a:ea typeface="Meiryo UI" panose="020B0604030504040204" pitchFamily="50" charset="-128"/>
              </a:rPr>
              <a:t>新型コロナウイルス感染症</a:t>
            </a:r>
            <a:r>
              <a:rPr lang="en-US" altLang="ja-JP" b="1" dirty="0">
                <a:latin typeface="Meiryo UI" panose="020B0604030504040204" pitchFamily="50" charset="-128"/>
                <a:ea typeface="Meiryo UI" panose="020B0604030504040204" pitchFamily="50" charset="-128"/>
              </a:rPr>
              <a:t>(COVID-19)</a:t>
            </a:r>
            <a:r>
              <a:rPr lang="ja-JP" altLang="en-US" b="1">
                <a:latin typeface="Meiryo UI" panose="020B0604030504040204" pitchFamily="50" charset="-128"/>
                <a:ea typeface="Meiryo UI" panose="020B0604030504040204" pitchFamily="50" charset="-128"/>
              </a:rPr>
              <a:t>対応フロー　</a:t>
            </a:r>
            <a:endParaRPr lang="en-US"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DDFF4869-4B11-254F-8B5A-337153A2B360}"/>
              </a:ext>
            </a:extLst>
          </p:cNvPr>
          <p:cNvSpPr/>
          <p:nvPr/>
        </p:nvSpPr>
        <p:spPr>
          <a:xfrm>
            <a:off x="5159021" y="1356"/>
            <a:ext cx="1609221" cy="369332"/>
          </a:xfrm>
          <a:prstGeom prst="rect">
            <a:avLst/>
          </a:prstGeom>
        </p:spPr>
        <p:txBody>
          <a:bodyPr wrap="square">
            <a:spAutoFit/>
          </a:bodyPr>
          <a:lstStyle/>
          <a:p>
            <a:r>
              <a:rPr lang="en-US" altLang="ja-JP" b="1" dirty="0">
                <a:solidFill>
                  <a:schemeClr val="accent6"/>
                </a:solidFill>
                <a:latin typeface="Meiryo UI" panose="020B0604030504040204" pitchFamily="50" charset="-128"/>
                <a:ea typeface="Meiryo UI" panose="020B0604030504040204" pitchFamily="50" charset="-128"/>
              </a:rPr>
              <a:t>③</a:t>
            </a:r>
            <a:r>
              <a:rPr lang="ja-JP" altLang="en-US" b="1" dirty="0">
                <a:solidFill>
                  <a:schemeClr val="accent6"/>
                </a:solidFill>
                <a:latin typeface="Meiryo UI" panose="020B0604030504040204" pitchFamily="50" charset="-128"/>
                <a:ea typeface="Meiryo UI" panose="020B0604030504040204" pitchFamily="50" charset="-128"/>
              </a:rPr>
              <a:t>事業経営編</a:t>
            </a:r>
          </a:p>
        </p:txBody>
      </p:sp>
      <p:sp>
        <p:nvSpPr>
          <p:cNvPr id="6" name="角丸四角形 5">
            <a:extLst>
              <a:ext uri="{FF2B5EF4-FFF2-40B4-BE49-F238E27FC236}">
                <a16:creationId xmlns:a16="http://schemas.microsoft.com/office/drawing/2014/main" id="{3E61C4CF-51AF-394F-A1B9-6DE5138FD2C1}"/>
              </a:ext>
            </a:extLst>
          </p:cNvPr>
          <p:cNvSpPr/>
          <p:nvPr/>
        </p:nvSpPr>
        <p:spPr>
          <a:xfrm>
            <a:off x="199244" y="437016"/>
            <a:ext cx="6469608" cy="73529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500" b="1" dirty="0">
                <a:solidFill>
                  <a:schemeClr val="tx1"/>
                </a:solidFill>
                <a:latin typeface="Meiryo UI" panose="020B0604030504040204" pitchFamily="50" charset="-128"/>
                <a:ea typeface="Meiryo UI" panose="020B0604030504040204" pitchFamily="50" charset="-128"/>
              </a:rPr>
              <a:t>Q</a:t>
            </a:r>
            <a:r>
              <a:rPr lang="ja-JP" altLang="en-US" sz="1500" b="1" dirty="0">
                <a:solidFill>
                  <a:schemeClr val="tx1"/>
                </a:solidFill>
                <a:latin typeface="Meiryo UI" panose="020B0604030504040204" pitchFamily="50" charset="-128"/>
                <a:ea typeface="Meiryo UI" panose="020B0604030504040204" pitchFamily="50" charset="-128"/>
              </a:rPr>
              <a:t>３　雇用調整助成金について、利用者が予防のために自主的にサービス利用を控えたことによって事業活動が縮小した場合、当該助成金の「経済上の理由」に該当すると理解して良いか。</a:t>
            </a:r>
          </a:p>
        </p:txBody>
      </p:sp>
      <p:sp>
        <p:nvSpPr>
          <p:cNvPr id="10" name="テキスト ボックス 9">
            <a:extLst>
              <a:ext uri="{FF2B5EF4-FFF2-40B4-BE49-F238E27FC236}">
                <a16:creationId xmlns:a16="http://schemas.microsoft.com/office/drawing/2014/main" id="{8FA0402B-CAAC-6643-8FAB-9F78797C1622}"/>
              </a:ext>
            </a:extLst>
          </p:cNvPr>
          <p:cNvSpPr txBox="1"/>
          <p:nvPr/>
        </p:nvSpPr>
        <p:spPr>
          <a:xfrm>
            <a:off x="179052" y="5452949"/>
            <a:ext cx="6489799" cy="2231380"/>
          </a:xfrm>
          <a:prstGeom prst="rect">
            <a:avLst/>
          </a:prstGeom>
          <a:noFill/>
          <a:ln>
            <a:solidFill>
              <a:schemeClr val="accent6"/>
            </a:solidFill>
          </a:ln>
        </p:spPr>
        <p:txBody>
          <a:bodyPr wrap="square" rtlCol="0">
            <a:spAutoFit/>
          </a:bodyPr>
          <a:lstStyle/>
          <a:p>
            <a:pPr marL="285750" indent="-285750">
              <a:buFont typeface="Arial" panose="020B0604020202020204" pitchFamily="34" charset="0"/>
              <a:buChar char="•"/>
            </a:pPr>
            <a:endParaRPr kumimoji="1" lang="en-US" altLang="ja-JP" sz="1300" dirty="0">
              <a:latin typeface="Meiryo UI" panose="020B0604030504040204" pitchFamily="50" charset="-128"/>
              <a:ea typeface="Meiryo UI" panose="020B0604030504040204" pitchFamily="50" charset="-128"/>
            </a:endParaRPr>
          </a:p>
          <a:p>
            <a:pPr marL="285750" lvl="0" indent="-285750" defTabSz="914400">
              <a:buFont typeface="Arial" panose="020B0604020202020204" pitchFamily="34" charset="0"/>
              <a:buChar char="•"/>
              <a:defRPr/>
            </a:pPr>
            <a:r>
              <a:rPr lang="ja-JP" altLang="en-US" sz="1400">
                <a:latin typeface="Meiryo UI" panose="020B0604030504040204" pitchFamily="50" charset="-128"/>
                <a:ea typeface="Meiryo UI" panose="020B0604030504040204" pitchFamily="50" charset="-128"/>
              </a:rPr>
              <a:t>セーフティネット保証５号とは、全国的に業況の悪化している業種に属することにより、経営の安定に支障を生じている中小企業者への資金供給 の円滑化を図るため、信用保証協会が通常の保証限度額とは別枠で</a:t>
            </a:r>
            <a:r>
              <a:rPr lang="en-US" altLang="ja-JP" sz="1400" dirty="0">
                <a:latin typeface="Meiryo UI" panose="020B0604030504040204" pitchFamily="50" charset="-128"/>
                <a:ea typeface="Meiryo UI" panose="020B0604030504040204" pitchFamily="50" charset="-128"/>
              </a:rPr>
              <a:t>80</a:t>
            </a:r>
            <a:r>
              <a:rPr lang="ja-JP" altLang="en-US" sz="1400">
                <a:latin typeface="Meiryo UI" panose="020B0604030504040204" pitchFamily="50" charset="-128"/>
                <a:ea typeface="Meiryo UI" panose="020B0604030504040204" pitchFamily="50" charset="-128"/>
              </a:rPr>
              <a:t>％保証を行う制度です。保証の詳細は、以下</a:t>
            </a:r>
            <a:r>
              <a:rPr lang="en-US" altLang="ja-JP" sz="1400" dirty="0">
                <a:latin typeface="Meiryo UI" panose="020B0604030504040204" pitchFamily="50" charset="-128"/>
                <a:ea typeface="Meiryo UI" panose="020B0604030504040204" pitchFamily="50" charset="-128"/>
              </a:rPr>
              <a:t>URL</a:t>
            </a:r>
            <a:r>
              <a:rPr lang="ja-JP" altLang="en-US" sz="1400">
                <a:latin typeface="Meiryo UI" panose="020B0604030504040204" pitchFamily="50" charset="-128"/>
                <a:ea typeface="Meiryo UI" panose="020B0604030504040204" pitchFamily="50" charset="-128"/>
              </a:rPr>
              <a:t>をご参照ください。</a:t>
            </a:r>
            <a:r>
              <a:rPr lang="en-US" altLang="ja-JP" sz="1400" dirty="0">
                <a:latin typeface="Meiryo UI" panose="020B0604030504040204" pitchFamily="50" charset="-128"/>
                <a:ea typeface="Meiryo UI" panose="020B0604030504040204" pitchFamily="50" charset="-128"/>
                <a:hlinkClick r:id="rId3"/>
              </a:rPr>
              <a:t>https://www.meti.go.jp/press/2019/03/20200323008/20200323008.html</a:t>
            </a:r>
            <a:endParaRPr lang="en-US" altLang="ja-JP" sz="1400" dirty="0">
              <a:latin typeface="Meiryo UI" panose="020B0604030504040204" pitchFamily="50" charset="-128"/>
              <a:ea typeface="Meiryo UI" panose="020B0604030504040204" pitchFamily="50" charset="-128"/>
            </a:endParaRPr>
          </a:p>
          <a:p>
            <a:pPr marL="285750" lvl="0" indent="-285750" defTabSz="914400">
              <a:buFont typeface="Arial" panose="020B0604020202020204" pitchFamily="34" charset="0"/>
              <a:buChar char="•"/>
              <a:defRPr/>
            </a:pPr>
            <a:endParaRPr kumimoji="1" lang="en-US" altLang="ja-JP" sz="14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a:latin typeface="Meiryo UI" panose="020B0604030504040204" pitchFamily="50" charset="-128"/>
                <a:ea typeface="Meiryo UI" panose="020B0604030504040204" pitchFamily="50" charset="-128"/>
              </a:rPr>
              <a:t>適用に当たっては、業種と売上高を考慮するものであり、休業の目的は問題とならないので、適用対象となりえます。</a:t>
            </a:r>
          </a:p>
        </p:txBody>
      </p:sp>
      <p:sp>
        <p:nvSpPr>
          <p:cNvPr id="11" name="角丸四角形 10">
            <a:extLst>
              <a:ext uri="{FF2B5EF4-FFF2-40B4-BE49-F238E27FC236}">
                <a16:creationId xmlns:a16="http://schemas.microsoft.com/office/drawing/2014/main" id="{05B09F70-8E17-7B46-86A5-A19BA4F62349}"/>
              </a:ext>
            </a:extLst>
          </p:cNvPr>
          <p:cNvSpPr/>
          <p:nvPr/>
        </p:nvSpPr>
        <p:spPr>
          <a:xfrm>
            <a:off x="168957" y="4933455"/>
            <a:ext cx="6489799" cy="735292"/>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a:solidFill>
                  <a:schemeClr val="tx1"/>
                </a:solidFill>
                <a:latin typeface="Meiryo UI" panose="020B0604030504040204" pitchFamily="50" charset="-128"/>
                <a:ea typeface="Meiryo UI" panose="020B0604030504040204" pitchFamily="50" charset="-128"/>
              </a:rPr>
              <a:t>Q</a:t>
            </a:r>
            <a:r>
              <a:rPr lang="ja-JP" altLang="en-US" sz="1500" b="1" dirty="0">
                <a:solidFill>
                  <a:schemeClr val="tx1"/>
                </a:solidFill>
                <a:latin typeface="Meiryo UI" panose="020B0604030504040204" pitchFamily="50" charset="-128"/>
                <a:ea typeface="Meiryo UI" panose="020B0604030504040204" pitchFamily="50" charset="-128"/>
              </a:rPr>
              <a:t>４　信用保証協会のセーフティネット５号保証について、特養や通所介護が都道府県等の要請なく自主的に休業等行った場合も適用の対象となるのか。</a:t>
            </a:r>
          </a:p>
        </p:txBody>
      </p:sp>
      <p:sp>
        <p:nvSpPr>
          <p:cNvPr id="12" name="角丸四角形 11">
            <a:extLst>
              <a:ext uri="{FF2B5EF4-FFF2-40B4-BE49-F238E27FC236}">
                <a16:creationId xmlns:a16="http://schemas.microsoft.com/office/drawing/2014/main" id="{C212B35E-1FE9-F54A-A386-3926DE188D24}"/>
              </a:ext>
            </a:extLst>
          </p:cNvPr>
          <p:cNvSpPr/>
          <p:nvPr/>
        </p:nvSpPr>
        <p:spPr>
          <a:xfrm>
            <a:off x="179052" y="7776821"/>
            <a:ext cx="6499895" cy="32333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500" b="1" dirty="0">
                <a:solidFill>
                  <a:schemeClr val="tx1"/>
                </a:solidFill>
                <a:latin typeface="Meiryo UI" panose="020B0604030504040204" pitchFamily="50" charset="-128"/>
                <a:ea typeface="Meiryo UI" panose="020B0604030504040204" pitchFamily="50" charset="-128"/>
              </a:rPr>
              <a:t>Q</a:t>
            </a:r>
            <a:r>
              <a:rPr lang="ja-JP" altLang="en-US" sz="1500" b="1" dirty="0">
                <a:solidFill>
                  <a:schemeClr val="tx1"/>
                </a:solidFill>
                <a:latin typeface="Meiryo UI" panose="020B0604030504040204" pitchFamily="50" charset="-128"/>
                <a:ea typeface="Meiryo UI" panose="020B0604030504040204" pitchFamily="50" charset="-128"/>
              </a:rPr>
              <a:t>５　経営支援補助は他にどのようなものがあるか。</a:t>
            </a:r>
          </a:p>
        </p:txBody>
      </p:sp>
    </p:spTree>
    <p:extLst>
      <p:ext uri="{BB962C8B-B14F-4D97-AF65-F5344CB8AC3E}">
        <p14:creationId xmlns:p14="http://schemas.microsoft.com/office/powerpoint/2010/main" val="292373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5AABB1AD-8920-BF4B-829D-A7FF418C4FF1}"/>
              </a:ext>
            </a:extLst>
          </p:cNvPr>
          <p:cNvSpPr txBox="1"/>
          <p:nvPr/>
        </p:nvSpPr>
        <p:spPr>
          <a:xfrm>
            <a:off x="189148" y="802928"/>
            <a:ext cx="6469608" cy="8402300"/>
          </a:xfrm>
          <a:prstGeom prst="rect">
            <a:avLst/>
          </a:prstGeom>
          <a:noFill/>
          <a:ln>
            <a:solidFill>
              <a:schemeClr val="accent6"/>
            </a:solidFill>
          </a:ln>
        </p:spPr>
        <p:txBody>
          <a:bodyPr wrap="square" rtlCol="0">
            <a:spAutoFit/>
          </a:bodyPr>
          <a:lstStyle/>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感染が発覚するタイミングはいくつか考えられますが、管理者は、まず「帰国者・接触者相談センター」に連絡し、保健所等の指示を待つこととなります。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加えて、指定権者へ相談し、対外的な公表如何について確認します。その後、協力医療機関や居宅介護支援事業所など関係機関への報告を行い、職員等にも情報共有と報告を行なってください。予後の地域との関係性や信頼を損なわないためにも、個人情報保護に配慮し、随時、感染症対応の状況について</a:t>
            </a:r>
            <a:r>
              <a:rPr kumimoji="1" lang="en-US" altLang="ja-JP" sz="1350" dirty="0">
                <a:latin typeface="Meiryo UI" panose="020B0604030504040204" pitchFamily="50" charset="-128"/>
                <a:ea typeface="Meiryo UI" panose="020B0604030504040204" pitchFamily="50" charset="-128"/>
              </a:rPr>
              <a:t>HP</a:t>
            </a:r>
            <a:r>
              <a:rPr kumimoji="1" lang="ja-JP" altLang="en-US" sz="1350" dirty="0">
                <a:latin typeface="Meiryo UI" panose="020B0604030504040204" pitchFamily="50" charset="-128"/>
                <a:ea typeface="Meiryo UI" panose="020B0604030504040204" pitchFamily="50" charset="-128"/>
              </a:rPr>
              <a:t>等に掲載することが望ましいです。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在宅サービスは都道府県等の指示により、休業を要請される場合があります。休業（自主的な場合も含む）のデイサービスについては、居宅を訪問し、できる限りのサービス提供した場合には最も短時間の報酬区分を算定できます。１日に複数回の提供も可能ですが、１日に算定できる報酬は居宅サービス計画書に位置づけられた提供時間に相当する報酬を上限とし、居宅介護サービス計画書に位置づけられた提供時間に対応した報酬区分で算定しま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感染した方と特定している濃厚接触者の情報について、積極的疫学調査の観点から面会記録やシフト表等の情報を保健所等に求められた場合、提供します。なお、誰が濃厚接触者であるかについても最終的には保健所の判断によることとなりますが、介護保険最新情報</a:t>
            </a:r>
            <a:r>
              <a:rPr kumimoji="1" lang="en-US" altLang="ja-JP" sz="1350" dirty="0">
                <a:latin typeface="Meiryo UI" panose="020B0604030504040204" pitchFamily="50" charset="-128"/>
                <a:ea typeface="Meiryo UI" panose="020B0604030504040204" pitchFamily="50" charset="-128"/>
              </a:rPr>
              <a:t>vol.808</a:t>
            </a:r>
            <a:r>
              <a:rPr kumimoji="1" lang="ja-JP" altLang="en-US" sz="1350" dirty="0">
                <a:latin typeface="Meiryo UI" panose="020B0604030504040204" pitchFamily="50" charset="-128"/>
                <a:ea typeface="Meiryo UI" panose="020B0604030504040204" pitchFamily="50" charset="-128"/>
              </a:rPr>
              <a:t>等に示されている対応がとられていれば、防護服等を着用していなくとも感染している利用者にケアをした職員が全て濃厚接触者になるということではありません。</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感染した方が利用した物品等、或いは触れたと想定される手すり等については消毒をしてください。なお、保健所（検疫所）では消毒対応が間に合わない場合があり得ますので、近隣で消毒対応を行なってくれる業者を探しておくことも一考に値するものと考えられま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具体的な対応は保健所の指示によりますが、感染した方は、利用者・職員問わず基本的に「入院」により対応することとなります。首都圏をはじめ、今後、地域での医療提供体制が整わない場合であっても、利用者の場合は「高齢者」のため入院が優先されるものと考えられま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しかしながら、都道府県知事の指示により、職員については、基礎疾患等を有する場合は「入院」、</a:t>
            </a:r>
            <a:r>
              <a:rPr kumimoji="1" lang="en-US" altLang="ja-JP" sz="1350" dirty="0">
                <a:latin typeface="Meiryo UI" panose="020B0604030504040204" pitchFamily="50" charset="-128"/>
                <a:ea typeface="Meiryo UI" panose="020B0604030504040204" pitchFamily="50" charset="-128"/>
              </a:rPr>
              <a:t>PCR</a:t>
            </a:r>
            <a:r>
              <a:rPr kumimoji="1" lang="ja-JP" altLang="en-US" sz="1350" dirty="0">
                <a:latin typeface="Meiryo UI" panose="020B0604030504040204" pitchFamily="50" charset="-128"/>
                <a:ea typeface="Meiryo UI" panose="020B0604030504040204" pitchFamily="50" charset="-128"/>
              </a:rPr>
              <a:t>陽性等であって症状が見受けられない場合にはいわゆる「宿泊施設」で療養となります。さらに宿泊施設も空きが逼迫した場合には、自宅療養もあり得ます。</a:t>
            </a: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endParaRPr kumimoji="1" lang="en-US" altLang="ja-JP" sz="135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350" dirty="0">
                <a:latin typeface="Meiryo UI" panose="020B0604030504040204" pitchFamily="50" charset="-128"/>
                <a:ea typeface="Meiryo UI" panose="020B0604030504040204" pitchFamily="50" charset="-128"/>
              </a:rPr>
              <a:t>この場合、同居家族との濃厚接触であることが想定されることから、同居家族については特段の配慮が必要とされます。詳しくは、介護保険最新情報</a:t>
            </a:r>
            <a:r>
              <a:rPr kumimoji="1" lang="en-US" altLang="ja-JP" sz="1350" dirty="0">
                <a:latin typeface="Meiryo UI" panose="020B0604030504040204" pitchFamily="50" charset="-128"/>
                <a:ea typeface="Meiryo UI" panose="020B0604030504040204" pitchFamily="50" charset="-128"/>
              </a:rPr>
              <a:t>vol.807</a:t>
            </a:r>
            <a:r>
              <a:rPr kumimoji="1" lang="ja-JP" altLang="en-US" sz="1350" dirty="0">
                <a:latin typeface="Meiryo UI" panose="020B0604030504040204" pitchFamily="50" charset="-128"/>
                <a:ea typeface="Meiryo UI" panose="020B0604030504040204" pitchFamily="50" charset="-128"/>
              </a:rPr>
              <a:t>「 「新型コロナウイルス感染症の軽度者等に係る宿泊療養及び自宅療養の対象並びに 自治体における対応に向けた準備について」 等の周知について」をご参照ください。</a:t>
            </a:r>
            <a:endParaRPr kumimoji="1" lang="en-US" altLang="ja-JP" sz="1350" dirty="0">
              <a:latin typeface="Meiryo UI" panose="020B0604030504040204" pitchFamily="50" charset="-128"/>
              <a:ea typeface="Meiryo UI" panose="020B0604030504040204" pitchFamily="50" charset="-128"/>
            </a:endParaRPr>
          </a:p>
        </p:txBody>
      </p:sp>
      <p:sp>
        <p:nvSpPr>
          <p:cNvPr id="2" name="Title 1">
            <a:extLst>
              <a:ext uri="{FF2B5EF4-FFF2-40B4-BE49-F238E27FC236}">
                <a16:creationId xmlns:a16="http://schemas.microsoft.com/office/drawing/2014/main" id="{1F3A5E09-1032-844C-8D39-7EE6BADEDC3C}"/>
              </a:ext>
            </a:extLst>
          </p:cNvPr>
          <p:cNvSpPr txBox="1">
            <a:spLocks/>
          </p:cNvSpPr>
          <p:nvPr/>
        </p:nvSpPr>
        <p:spPr>
          <a:xfrm>
            <a:off x="89757" y="39050"/>
            <a:ext cx="5191696" cy="313262"/>
          </a:xfrm>
          <a:prstGeom prst="rect">
            <a:avLst/>
          </a:prstGeom>
        </p:spPr>
        <p:txBody>
          <a:bodyPr>
            <a:normAutofit fontScale="85000" lnSpcReduction="10000"/>
          </a:bodyPr>
          <a:lstStyle>
            <a:lvl1pPr algn="l" defTabSz="685800" rtl="0" eaLnBrk="1" latinLnBrk="0" hangingPunct="1">
              <a:lnSpc>
                <a:spcPct val="90000"/>
              </a:lnSpc>
              <a:spcBef>
                <a:spcPct val="0"/>
              </a:spcBef>
              <a:buNone/>
              <a:defRPr kumimoji="1" sz="2000" kern="1200">
                <a:solidFill>
                  <a:schemeClr val="tx1"/>
                </a:solidFill>
                <a:latin typeface="Toppan Bunkyu Midashi Gothic Ex" panose="020B0900000000000000" pitchFamily="34" charset="-128"/>
                <a:ea typeface="Toppan Bunkyu Midashi Gothic Ex" panose="020B0900000000000000" pitchFamily="34" charset="-128"/>
                <a:cs typeface="+mj-cs"/>
              </a:defRPr>
            </a:lvl1pPr>
          </a:lstStyle>
          <a:p>
            <a:r>
              <a:rPr lang="ja-JP" altLang="en-US" b="1" dirty="0">
                <a:latin typeface="Meiryo UI" panose="020B0604030504040204" pitchFamily="50" charset="-128"/>
                <a:ea typeface="Meiryo UI" panose="020B0604030504040204" pitchFamily="50" charset="-128"/>
              </a:rPr>
              <a:t>新型コロナウイルス感染症</a:t>
            </a:r>
            <a:r>
              <a:rPr lang="en-US" altLang="ja-JP" b="1" dirty="0">
                <a:latin typeface="Meiryo UI" panose="020B0604030504040204" pitchFamily="50" charset="-128"/>
                <a:ea typeface="Meiryo UI" panose="020B0604030504040204" pitchFamily="50" charset="-128"/>
              </a:rPr>
              <a:t>(COVID-19)</a:t>
            </a:r>
            <a:r>
              <a:rPr lang="ja-JP" altLang="en-US" b="1" dirty="0">
                <a:latin typeface="Meiryo UI" panose="020B0604030504040204" pitchFamily="50" charset="-128"/>
                <a:ea typeface="Meiryo UI" panose="020B0604030504040204" pitchFamily="50" charset="-128"/>
              </a:rPr>
              <a:t>対応フロー　</a:t>
            </a:r>
            <a:endParaRPr lang="en-US"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DDFF4869-4B11-254F-8B5A-337153A2B360}"/>
              </a:ext>
            </a:extLst>
          </p:cNvPr>
          <p:cNvSpPr/>
          <p:nvPr/>
        </p:nvSpPr>
        <p:spPr>
          <a:xfrm>
            <a:off x="5159021" y="-36744"/>
            <a:ext cx="1609221" cy="369332"/>
          </a:xfrm>
          <a:prstGeom prst="rect">
            <a:avLst/>
          </a:prstGeom>
        </p:spPr>
        <p:txBody>
          <a:bodyPr wrap="square">
            <a:spAutoFit/>
          </a:bodyPr>
          <a:lstStyle/>
          <a:p>
            <a:r>
              <a:rPr lang="en-US" altLang="ja-JP" b="1" dirty="0">
                <a:solidFill>
                  <a:schemeClr val="accent6"/>
                </a:solidFill>
                <a:latin typeface="Meiryo UI" panose="020B0604030504040204" pitchFamily="50" charset="-128"/>
                <a:ea typeface="Meiryo UI" panose="020B0604030504040204" pitchFamily="50" charset="-128"/>
              </a:rPr>
              <a:t>③</a:t>
            </a:r>
            <a:r>
              <a:rPr lang="ja-JP" altLang="en-US" b="1" dirty="0">
                <a:solidFill>
                  <a:schemeClr val="accent6"/>
                </a:solidFill>
                <a:latin typeface="Meiryo UI" panose="020B0604030504040204" pitchFamily="50" charset="-128"/>
                <a:ea typeface="Meiryo UI" panose="020B0604030504040204" pitchFamily="50" charset="-128"/>
              </a:rPr>
              <a:t>事業経営編</a:t>
            </a:r>
          </a:p>
        </p:txBody>
      </p:sp>
      <p:sp>
        <p:nvSpPr>
          <p:cNvPr id="6" name="角丸四角形 5">
            <a:extLst>
              <a:ext uri="{FF2B5EF4-FFF2-40B4-BE49-F238E27FC236}">
                <a16:creationId xmlns:a16="http://schemas.microsoft.com/office/drawing/2014/main" id="{3E61C4CF-51AF-394F-A1B9-6DE5138FD2C1}"/>
              </a:ext>
            </a:extLst>
          </p:cNvPr>
          <p:cNvSpPr/>
          <p:nvPr/>
        </p:nvSpPr>
        <p:spPr>
          <a:xfrm>
            <a:off x="199244" y="437016"/>
            <a:ext cx="6469608" cy="605439"/>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1500" b="1" dirty="0">
                <a:solidFill>
                  <a:schemeClr val="tx1"/>
                </a:solidFill>
                <a:latin typeface="Meiryo UI" panose="020B0604030504040204" pitchFamily="50" charset="-128"/>
                <a:ea typeface="Meiryo UI" panose="020B0604030504040204" pitchFamily="50" charset="-128"/>
              </a:rPr>
              <a:t>Q</a:t>
            </a:r>
            <a:r>
              <a:rPr lang="ja-JP" altLang="en-US" sz="1500" b="1" dirty="0">
                <a:solidFill>
                  <a:schemeClr val="tx1"/>
                </a:solidFill>
                <a:latin typeface="Meiryo UI" panose="020B0604030504040204" pitchFamily="50" charset="-128"/>
                <a:ea typeface="Meiryo UI" panose="020B0604030504040204" pitchFamily="50" charset="-128"/>
              </a:rPr>
              <a:t>６　実際に施設で新型コロナウイルスのクラスター等が発生したらどうすれば良いのか。</a:t>
            </a:r>
          </a:p>
        </p:txBody>
      </p:sp>
    </p:spTree>
    <p:extLst>
      <p:ext uri="{BB962C8B-B14F-4D97-AF65-F5344CB8AC3E}">
        <p14:creationId xmlns:p14="http://schemas.microsoft.com/office/powerpoint/2010/main" val="2262639436"/>
      </p:ext>
    </p:extLst>
  </p:cSld>
  <p:clrMapOvr>
    <a:masterClrMapping/>
  </p:clrMapOvr>
</p:sld>
</file>

<file path=ppt/theme/theme1.xml><?xml version="1.0" encoding="utf-8"?>
<a:theme xmlns:a="http://schemas.openxmlformats.org/drawingml/2006/main" name="Office テーマ">
  <a:themeElements>
    <a:clrScheme name="vision2035_k">
      <a:dk1>
        <a:srgbClr val="212121"/>
      </a:dk1>
      <a:lt1>
        <a:srgbClr val="FFFFFF"/>
      </a:lt1>
      <a:dk2>
        <a:srgbClr val="424242"/>
      </a:dk2>
      <a:lt2>
        <a:srgbClr val="E7E6E6"/>
      </a:lt2>
      <a:accent1>
        <a:srgbClr val="F6AB61"/>
      </a:accent1>
      <a:accent2>
        <a:srgbClr val="FAE50D"/>
      </a:accent2>
      <a:accent3>
        <a:srgbClr val="DEB50B"/>
      </a:accent3>
      <a:accent4>
        <a:srgbClr val="DE890B"/>
      </a:accent4>
      <a:accent5>
        <a:srgbClr val="ED6C00"/>
      </a:accent5>
      <a:accent6>
        <a:srgbClr val="3EA7F6"/>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562</TotalTime>
  <Words>3393</Words>
  <Application>Microsoft Office PowerPoint</Application>
  <PresentationFormat>A4 210 x 297 mm</PresentationFormat>
  <Paragraphs>161</Paragraphs>
  <Slides>5</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Meiryo UI</vt:lpstr>
      <vt:lpstr>Noto Sans JP Light</vt:lpstr>
      <vt:lpstr>Toppan Bunkyu Midashi Gothic Ex</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忽那嘉和</dc:creator>
  <cp:lastModifiedBy>souken173</cp:lastModifiedBy>
  <cp:revision>58</cp:revision>
  <cp:lastPrinted>2020-04-08T00:03:42Z</cp:lastPrinted>
  <dcterms:created xsi:type="dcterms:W3CDTF">2020-04-05T04:55:40Z</dcterms:created>
  <dcterms:modified xsi:type="dcterms:W3CDTF">2020-04-08T01:36:30Z</dcterms:modified>
</cp:coreProperties>
</file>